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67" r:id="rId2"/>
    <p:sldId id="268" r:id="rId3"/>
    <p:sldId id="270" r:id="rId4"/>
    <p:sldId id="259" r:id="rId5"/>
    <p:sldId id="260" r:id="rId6"/>
    <p:sldId id="261" r:id="rId7"/>
    <p:sldId id="272" r:id="rId8"/>
    <p:sldId id="271" r:id="rId9"/>
    <p:sldId id="273" r:id="rId10"/>
    <p:sldId id="275" r:id="rId11"/>
    <p:sldId id="274" r:id="rId12"/>
    <p:sldId id="276" r:id="rId13"/>
  </p:sldIdLst>
  <p:sldSz cx="9144000" cy="5143500" type="screen16x9"/>
  <p:notesSz cx="6858000" cy="9144000"/>
  <p:embeddedFontLst>
    <p:embeddedFont>
      <p:font typeface="Montserrat" pitchFamily="2" charset="77"/>
      <p:regular r:id="rId15"/>
      <p:bold r:id="rId16"/>
    </p:embeddedFont>
    <p:embeddedFont>
      <p:font typeface="Montserrat Black" pitchFamily="2" charset="77"/>
      <p:bold r:id="rId17"/>
    </p:embeddedFont>
    <p:embeddedFont>
      <p:font typeface="Montserrat Light" pitchFamily="2" charset="77"/>
      <p:regular r:id="rId18"/>
    </p:embeddedFont>
    <p:embeddedFont>
      <p:font typeface="Montserrat Medium" pitchFamily="2" charset="77"/>
      <p:regular r:id="rId19"/>
    </p:embeddedFont>
    <p:embeddedFont>
      <p:font typeface="Montserrat SemiBold" pitchFamily="2" charset="77"/>
      <p:regular r:id="rId20"/>
      <p:bold r:id="rId21"/>
    </p:embeddedFont>
    <p:embeddedFont>
      <p:font typeface="Source Sans Pro" panose="020B0503030403020204" pitchFamily="34" charset="0"/>
      <p:regular r:id="rId22"/>
      <p:bold r:id="rId23"/>
      <p:italic r:id="rId24"/>
      <p:boldItalic r:id="rId25"/>
    </p:embeddedFont>
    <p:embeddedFont>
      <p:font typeface="Source Sans Pro Light" panose="020B0403030403020204" pitchFamily="34"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4032"/>
    <a:srgbClr val="40372F"/>
    <a:srgbClr val="B5825B"/>
    <a:srgbClr val="894C30"/>
    <a:srgbClr val="32583E"/>
    <a:srgbClr val="D9B11F"/>
    <a:srgbClr val="294120"/>
    <a:srgbClr val="E6E6E6"/>
    <a:srgbClr val="DECEBD"/>
    <a:srgbClr val="B64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13"/>
  </p:normalViewPr>
  <p:slideViewPr>
    <p:cSldViewPr snapToGrid="0">
      <p:cViewPr>
        <p:scale>
          <a:sx n="121" d="100"/>
          <a:sy n="121" d="100"/>
        </p:scale>
        <p:origin x="1360" y="8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admin/Desktop/Melissa_Hawkins_Cap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dmin/Desktop/Melissa_Hawkins_Cap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dmin/Desktop/Melissa_Hawkins_Cap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admin/Desktop/Melissa_Hawkins_Cap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admin/Desktop/Melissa_Hawkins_Cap2.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'basement-test'!$F$6</c:f>
              <c:strCache>
                <c:ptCount val="1"/>
                <c:pt idx="0">
                  <c:v>Mean</c:v>
                </c:pt>
              </c:strCache>
            </c:strRef>
          </c:tx>
          <c:spPr>
            <a:solidFill>
              <a:schemeClr val="accent5"/>
            </a:solidFill>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D2F6-0545-84C0-831B3E33A40A}"/>
              </c:ext>
            </c:extLst>
          </c:dPt>
          <c:dPt>
            <c:idx val="1"/>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3-D2F6-0545-84C0-831B3E33A40A}"/>
              </c:ext>
            </c:extLst>
          </c:dPt>
          <c:errBars>
            <c:errBarType val="both"/>
            <c:errValType val="cust"/>
            <c:noEndCap val="0"/>
            <c:plus>
              <c:numRef>
                <c:f>'basement-test'!$G$10:$H$10</c:f>
                <c:numCache>
                  <c:formatCode>General</c:formatCode>
                  <c:ptCount val="2"/>
                  <c:pt idx="0">
                    <c:v>0.84961699024393234</c:v>
                  </c:pt>
                  <c:pt idx="1">
                    <c:v>0.72236618682944465</c:v>
                  </c:pt>
                </c:numCache>
              </c:numRef>
            </c:plus>
            <c:minus>
              <c:numRef>
                <c:f>'basement-test'!$G$11:$H$11</c:f>
                <c:numCache>
                  <c:formatCode>General</c:formatCode>
                  <c:ptCount val="2"/>
                  <c:pt idx="0">
                    <c:v>0.84961699024393234</c:v>
                  </c:pt>
                  <c:pt idx="1">
                    <c:v>0.72236618682944465</c:v>
                  </c:pt>
                </c:numCache>
              </c:numRef>
            </c:minus>
            <c:spPr>
              <a:noFill/>
              <a:ln w="9525" cap="flat" cmpd="sng" algn="ctr">
                <a:solidFill>
                  <a:schemeClr val="tx1">
                    <a:lumMod val="65000"/>
                    <a:lumOff val="35000"/>
                  </a:schemeClr>
                </a:solidFill>
                <a:round/>
              </a:ln>
              <a:effectLst/>
            </c:spPr>
          </c:errBars>
          <c:cat>
            <c:strRef>
              <c:f>'basement-test'!$G$5:$H$5</c:f>
              <c:strCache>
                <c:ptCount val="2"/>
                <c:pt idx="0">
                  <c:v>Above Avg Qual</c:v>
                </c:pt>
                <c:pt idx="1">
                  <c:v>Below Avg Qual.</c:v>
                </c:pt>
              </c:strCache>
            </c:strRef>
          </c:cat>
          <c:val>
            <c:numRef>
              <c:f>'basement-test'!$G$6:$H$6</c:f>
              <c:numCache>
                <c:formatCode>General</c:formatCode>
                <c:ptCount val="2"/>
                <c:pt idx="0">
                  <c:v>24.2566033704787</c:v>
                </c:pt>
                <c:pt idx="1">
                  <c:v>15.608613565641649</c:v>
                </c:pt>
              </c:numCache>
            </c:numRef>
          </c:val>
          <c:extLst>
            <c:ext xmlns:c16="http://schemas.microsoft.com/office/drawing/2014/chart" uri="{C3380CC4-5D6E-409C-BE32-E72D297353CC}">
              <c16:uniqueId val="{00000004-D2F6-0545-84C0-831B3E33A40A}"/>
            </c:ext>
          </c:extLst>
        </c:ser>
        <c:dLbls>
          <c:showLegendKey val="0"/>
          <c:showVal val="0"/>
          <c:showCatName val="0"/>
          <c:showSerName val="0"/>
          <c:showPercent val="0"/>
          <c:showBubbleSize val="0"/>
        </c:dLbls>
        <c:gapWidth val="0"/>
        <c:overlap val="-27"/>
        <c:axId val="715863984"/>
        <c:axId val="715864968"/>
      </c:barChart>
      <c:catAx>
        <c:axId val="715863984"/>
        <c:scaling>
          <c:orientation val="minMax"/>
        </c:scaling>
        <c:delete val="1"/>
        <c:axPos val="b"/>
        <c:numFmt formatCode="General" sourceLinked="1"/>
        <c:majorTickMark val="none"/>
        <c:minorTickMark val="none"/>
        <c:tickLblPos val="nextTo"/>
        <c:crossAx val="715864968"/>
        <c:crosses val="autoZero"/>
        <c:auto val="1"/>
        <c:lblAlgn val="ctr"/>
        <c:lblOffset val="100"/>
        <c:noMultiLvlLbl val="0"/>
      </c:catAx>
      <c:valAx>
        <c:axId val="715864968"/>
        <c:scaling>
          <c:orientation val="minMax"/>
          <c:max val="26"/>
          <c:min val="10"/>
        </c:scaling>
        <c:delete val="0"/>
        <c:axPos val="l"/>
        <c:majorGridlines>
          <c:spPr>
            <a:ln w="9525" cap="flat" cmpd="sng" algn="ctr">
              <a:noFill/>
              <a:round/>
            </a:ln>
            <a:effectLst/>
          </c:spPr>
        </c:majorGridlines>
        <c:numFmt formatCode="&quot;$&quot;#,##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ource Sans Pro Light" panose="020B0403030403020204" pitchFamily="34" charset="0"/>
                <a:ea typeface="Source Sans Pro Light" panose="020B0403030403020204" pitchFamily="34" charset="0"/>
                <a:cs typeface="+mn-cs"/>
              </a:defRPr>
            </a:pPr>
            <a:endParaRPr lang="en-US"/>
          </a:p>
        </c:txPr>
        <c:crossAx val="71586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6BAC-8A44-91A8-0DDCB76BD995}"/>
              </c:ext>
            </c:extLst>
          </c:dPt>
          <c:dPt>
            <c:idx val="1"/>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3-6BAC-8A44-91A8-0DDCB76BD995}"/>
              </c:ext>
            </c:extLst>
          </c:dPt>
          <c:dPt>
            <c:idx val="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5-6BAC-8A44-91A8-0DDCB76BD995}"/>
              </c:ext>
            </c:extLst>
          </c:dPt>
          <c:dPt>
            <c:idx val="6"/>
            <c:invertIfNegative val="0"/>
            <c:bubble3D val="0"/>
            <c:spPr>
              <a:solidFill>
                <a:schemeClr val="accent6">
                  <a:alpha val="80000"/>
                </a:schemeClr>
              </a:solidFill>
              <a:ln>
                <a:noFill/>
              </a:ln>
              <a:effectLst/>
            </c:spPr>
            <c:extLst>
              <c:ext xmlns:c16="http://schemas.microsoft.com/office/drawing/2014/chart" uri="{C3380CC4-5D6E-409C-BE32-E72D297353CC}">
                <c16:uniqueId val="{0000000D-6BAC-8A44-91A8-0DDCB76BD995}"/>
              </c:ext>
            </c:extLst>
          </c:dPt>
          <c:dPt>
            <c:idx val="7"/>
            <c:invertIfNegative val="0"/>
            <c:bubble3D val="0"/>
            <c:spPr>
              <a:solidFill>
                <a:schemeClr val="accent6">
                  <a:alpha val="85000"/>
                </a:schemeClr>
              </a:solidFill>
              <a:ln>
                <a:noFill/>
              </a:ln>
              <a:effectLst/>
            </c:spPr>
            <c:extLst>
              <c:ext xmlns:c16="http://schemas.microsoft.com/office/drawing/2014/chart" uri="{C3380CC4-5D6E-409C-BE32-E72D297353CC}">
                <c16:uniqueId val="{00000007-6BAC-8A44-91A8-0DDCB76BD995}"/>
              </c:ext>
            </c:extLst>
          </c:dPt>
          <c:dPt>
            <c:idx val="8"/>
            <c:invertIfNegative val="0"/>
            <c:bubble3D val="0"/>
            <c:spPr>
              <a:solidFill>
                <a:schemeClr val="accent6">
                  <a:alpha val="90000"/>
                </a:schemeClr>
              </a:solidFill>
              <a:ln>
                <a:noFill/>
              </a:ln>
              <a:effectLst/>
            </c:spPr>
            <c:extLst>
              <c:ext xmlns:c16="http://schemas.microsoft.com/office/drawing/2014/chart" uri="{C3380CC4-5D6E-409C-BE32-E72D297353CC}">
                <c16:uniqueId val="{00000009-6BAC-8A44-91A8-0DDCB76BD995}"/>
              </c:ext>
            </c:extLst>
          </c:dPt>
          <c:dPt>
            <c:idx val="9"/>
            <c:invertIfNegative val="0"/>
            <c:bubble3D val="0"/>
            <c:spPr>
              <a:solidFill>
                <a:schemeClr val="accent6"/>
              </a:solidFill>
              <a:ln>
                <a:noFill/>
              </a:ln>
              <a:effectLst/>
            </c:spPr>
            <c:extLst>
              <c:ext xmlns:c16="http://schemas.microsoft.com/office/drawing/2014/chart" uri="{C3380CC4-5D6E-409C-BE32-E72D297353CC}">
                <c16:uniqueId val="{0000000B-6BAC-8A44-91A8-0DDCB76BD995}"/>
              </c:ext>
            </c:extLst>
          </c:dPt>
          <c:cat>
            <c:strRef>
              <c:f>'Top Avg Quality'!$D$18:$D$27</c:f>
              <c:strCache>
                <c:ptCount val="10"/>
                <c:pt idx="0">
                  <c:v>CollgCr</c:v>
                </c:pt>
                <c:pt idx="1">
                  <c:v>NoRidge</c:v>
                </c:pt>
                <c:pt idx="2">
                  <c:v>NridgHt</c:v>
                </c:pt>
                <c:pt idx="3">
                  <c:v>Somerst</c:v>
                </c:pt>
                <c:pt idx="4">
                  <c:v>StoneBr</c:v>
                </c:pt>
                <c:pt idx="5">
                  <c:v>MeadowV</c:v>
                </c:pt>
                <c:pt idx="6">
                  <c:v>NPkVill</c:v>
                </c:pt>
                <c:pt idx="7">
                  <c:v>BrDale</c:v>
                </c:pt>
                <c:pt idx="8">
                  <c:v>Blmngtn</c:v>
                </c:pt>
                <c:pt idx="9">
                  <c:v>Blueste</c:v>
                </c:pt>
              </c:strCache>
            </c:strRef>
          </c:cat>
          <c:val>
            <c:numRef>
              <c:f>'Top Avg Quality'!$E$18:$E$27</c:f>
              <c:numCache>
                <c:formatCode>_("$"* #,##0.00_);_("$"* \(#,##0.00\);_("$"* "-"??_);_(@_)</c:formatCode>
                <c:ptCount val="10"/>
                <c:pt idx="0">
                  <c:v>22.955542424376137</c:v>
                </c:pt>
                <c:pt idx="1">
                  <c:v>25.668163546150183</c:v>
                </c:pt>
                <c:pt idx="2">
                  <c:v>31.426915746675871</c:v>
                </c:pt>
                <c:pt idx="3">
                  <c:v>35.461896917477659</c:v>
                </c:pt>
                <c:pt idx="4">
                  <c:v>36.074463103190588</c:v>
                </c:pt>
                <c:pt idx="5">
                  <c:v>38.193743693239149</c:v>
                </c:pt>
                <c:pt idx="6">
                  <c:v>49.577688080461535</c:v>
                </c:pt>
                <c:pt idx="7">
                  <c:v>56.92766194714364</c:v>
                </c:pt>
                <c:pt idx="8">
                  <c:v>57.643934000221101</c:v>
                </c:pt>
                <c:pt idx="9">
                  <c:v>86.410256410256409</c:v>
                </c:pt>
              </c:numCache>
            </c:numRef>
          </c:val>
          <c:extLst>
            <c:ext xmlns:c16="http://schemas.microsoft.com/office/drawing/2014/chart" uri="{C3380CC4-5D6E-409C-BE32-E72D297353CC}">
              <c16:uniqueId val="{0000000C-6BAC-8A44-91A8-0DDCB76BD995}"/>
            </c:ext>
          </c:extLst>
        </c:ser>
        <c:dLbls>
          <c:showLegendKey val="0"/>
          <c:showVal val="0"/>
          <c:showCatName val="0"/>
          <c:showSerName val="0"/>
          <c:showPercent val="0"/>
          <c:showBubbleSize val="0"/>
        </c:dLbls>
        <c:gapWidth val="219"/>
        <c:overlap val="-27"/>
        <c:axId val="521340912"/>
        <c:axId val="269719920"/>
      </c:barChart>
      <c:catAx>
        <c:axId val="521340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ource Sans Pro" panose="020B0503030403020204" pitchFamily="34" charset="0"/>
                <a:ea typeface="Source Sans Pro" panose="020B0503030403020204" pitchFamily="34" charset="0"/>
                <a:cs typeface="+mn-cs"/>
              </a:defRPr>
            </a:pPr>
            <a:endParaRPr lang="en-US"/>
          </a:p>
        </c:txPr>
        <c:crossAx val="269719920"/>
        <c:crosses val="autoZero"/>
        <c:auto val="1"/>
        <c:lblAlgn val="ctr"/>
        <c:lblOffset val="100"/>
        <c:noMultiLvlLbl val="0"/>
      </c:catAx>
      <c:valAx>
        <c:axId val="269719920"/>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ource Sans Pro Light" panose="020B0403030403020204" pitchFamily="34" charset="0"/>
                <a:ea typeface="Source Sans Pro Light" panose="020B0403030403020204" pitchFamily="34" charset="0"/>
                <a:cs typeface="+mn-cs"/>
              </a:defRPr>
            </a:pPr>
            <a:endParaRPr lang="en-US"/>
          </a:p>
        </c:txPr>
        <c:crossAx val="521340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'basement-test 2'!$F$6</c:f>
              <c:strCache>
                <c:ptCount val="1"/>
                <c:pt idx="0">
                  <c:v>Mean</c:v>
                </c:pt>
              </c:strCache>
            </c:strRef>
          </c:tx>
          <c:spPr>
            <a:ln>
              <a:solidFill>
                <a:schemeClr val="tx1">
                  <a:alpha val="71424"/>
                </a:schemeClr>
              </a:solidFill>
            </a:ln>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760A-2448-A843-D23D65E1EFE1}"/>
              </c:ext>
            </c:extLst>
          </c:dPt>
          <c:dPt>
            <c:idx val="1"/>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3-760A-2448-A843-D23D65E1EFE1}"/>
              </c:ext>
            </c:extLst>
          </c:dPt>
          <c:errBars>
            <c:errBarType val="both"/>
            <c:errValType val="cust"/>
            <c:noEndCap val="0"/>
            <c:plus>
              <c:numRef>
                <c:f>'basement-test 2'!$G$10:$H$10</c:f>
                <c:numCache>
                  <c:formatCode>General</c:formatCode>
                  <c:ptCount val="2"/>
                  <c:pt idx="0">
                    <c:v>4.3748178677131415</c:v>
                  </c:pt>
                  <c:pt idx="1">
                    <c:v>0.75452724785070369</c:v>
                  </c:pt>
                </c:numCache>
              </c:numRef>
            </c:plus>
            <c:minus>
              <c:numRef>
                <c:f>'basement-test 2'!$G$11:$H$11</c:f>
                <c:numCache>
                  <c:formatCode>General</c:formatCode>
                  <c:ptCount val="2"/>
                  <c:pt idx="0">
                    <c:v>4.3748178677131415</c:v>
                  </c:pt>
                  <c:pt idx="1">
                    <c:v>0.75452724785070369</c:v>
                  </c:pt>
                </c:numCache>
              </c:numRef>
            </c:minus>
            <c:spPr>
              <a:noFill/>
              <a:ln w="9525" cap="flat" cmpd="sng" algn="ctr">
                <a:solidFill>
                  <a:schemeClr val="tx1">
                    <a:lumMod val="65000"/>
                    <a:lumOff val="35000"/>
                  </a:schemeClr>
                </a:solidFill>
                <a:round/>
              </a:ln>
              <a:effectLst/>
            </c:spPr>
          </c:errBars>
          <c:cat>
            <c:strRef>
              <c:f>'basement-test 2'!$G$5:$H$5</c:f>
              <c:strCache>
                <c:ptCount val="2"/>
                <c:pt idx="0">
                  <c:v>Top  Neighborhoods w/ AAQ Homes</c:v>
                </c:pt>
                <c:pt idx="1">
                  <c:v>AAQ Homes in Other Neighborhoods</c:v>
                </c:pt>
              </c:strCache>
            </c:strRef>
          </c:cat>
          <c:val>
            <c:numRef>
              <c:f>'basement-test 2'!$G$6:$H$6</c:f>
              <c:numCache>
                <c:formatCode>General</c:formatCode>
                <c:ptCount val="2"/>
                <c:pt idx="0">
                  <c:v>57.055663204282176</c:v>
                </c:pt>
                <c:pt idx="1">
                  <c:v>22.807947273628958</c:v>
                </c:pt>
              </c:numCache>
            </c:numRef>
          </c:val>
          <c:extLst>
            <c:ext xmlns:c16="http://schemas.microsoft.com/office/drawing/2014/chart" uri="{C3380CC4-5D6E-409C-BE32-E72D297353CC}">
              <c16:uniqueId val="{00000004-760A-2448-A843-D23D65E1EFE1}"/>
            </c:ext>
          </c:extLst>
        </c:ser>
        <c:dLbls>
          <c:showLegendKey val="0"/>
          <c:showVal val="0"/>
          <c:showCatName val="0"/>
          <c:showSerName val="0"/>
          <c:showPercent val="0"/>
          <c:showBubbleSize val="0"/>
        </c:dLbls>
        <c:gapWidth val="0"/>
        <c:overlap val="-27"/>
        <c:axId val="715863984"/>
        <c:axId val="715864968"/>
      </c:barChart>
      <c:catAx>
        <c:axId val="715863984"/>
        <c:scaling>
          <c:orientation val="minMax"/>
        </c:scaling>
        <c:delete val="1"/>
        <c:axPos val="b"/>
        <c:numFmt formatCode="General" sourceLinked="1"/>
        <c:majorTickMark val="none"/>
        <c:minorTickMark val="none"/>
        <c:tickLblPos val="nextTo"/>
        <c:crossAx val="715864968"/>
        <c:crosses val="autoZero"/>
        <c:auto val="1"/>
        <c:lblAlgn val="ctr"/>
        <c:lblOffset val="100"/>
        <c:noMultiLvlLbl val="0"/>
      </c:catAx>
      <c:valAx>
        <c:axId val="715864968"/>
        <c:scaling>
          <c:orientation val="minMax"/>
          <c:min val="1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ource Sans Pro Light" panose="020B0403030403020204" pitchFamily="34" charset="0"/>
                <a:ea typeface="Source Sans Pro Light" panose="020B0403030403020204" pitchFamily="34" charset="0"/>
                <a:cs typeface="+mn-cs"/>
              </a:defRPr>
            </a:pPr>
            <a:endParaRPr lang="en-US"/>
          </a:p>
        </c:txPr>
        <c:crossAx val="71586398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dLbls>
          <c:showLegendKey val="0"/>
          <c:showVal val="0"/>
          <c:showCatName val="0"/>
          <c:showSerName val="0"/>
          <c:showPercent val="0"/>
          <c:showBubbleSize val="0"/>
        </c:dLbls>
        <c:gapWidth val="0"/>
        <c:overlap val="-27"/>
        <c:axId val="715863984"/>
        <c:axId val="715864968"/>
      </c:barChart>
      <c:catAx>
        <c:axId val="715863984"/>
        <c:scaling>
          <c:orientation val="minMax"/>
        </c:scaling>
        <c:delete val="1"/>
        <c:axPos val="b"/>
        <c:numFmt formatCode="General" sourceLinked="1"/>
        <c:majorTickMark val="none"/>
        <c:minorTickMark val="none"/>
        <c:tickLblPos val="nextTo"/>
        <c:crossAx val="715864968"/>
        <c:crosses val="autoZero"/>
        <c:auto val="1"/>
        <c:lblAlgn val="ctr"/>
        <c:lblOffset val="100"/>
        <c:noMultiLvlLbl val="0"/>
      </c:catAx>
      <c:valAx>
        <c:axId val="715864968"/>
        <c:scaling>
          <c:orientation val="minMax"/>
          <c:min val="1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586398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049976862563623E-2"/>
          <c:y val="5.3698839074919298E-2"/>
          <c:w val="0.88758907913003238"/>
          <c:h val="0.83402177013206757"/>
        </c:manualLayout>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F47E-584C-B54F-FF045C0D5664}"/>
              </c:ext>
            </c:extLst>
          </c:dPt>
          <c:dPt>
            <c:idx val="1"/>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2-F47E-584C-B54F-FF045C0D5664}"/>
              </c:ext>
            </c:extLst>
          </c:dPt>
          <c:errBars>
            <c:errBarType val="both"/>
            <c:errValType val="cust"/>
            <c:noEndCap val="0"/>
            <c:plus>
              <c:numRef>
                <c:f>'basement-test 2'!$G$10:$H$10</c:f>
                <c:numCache>
                  <c:formatCode>General</c:formatCode>
                  <c:ptCount val="2"/>
                  <c:pt idx="0">
                    <c:v>4.3748178677131415</c:v>
                  </c:pt>
                  <c:pt idx="1">
                    <c:v>0.75452724785070369</c:v>
                  </c:pt>
                </c:numCache>
              </c:numRef>
            </c:plus>
            <c:minus>
              <c:numRef>
                <c:f>'basement-test 2'!$G$11:$H$11</c:f>
                <c:numCache>
                  <c:formatCode>General</c:formatCode>
                  <c:ptCount val="2"/>
                  <c:pt idx="0">
                    <c:v>4.3748178677131415</c:v>
                  </c:pt>
                  <c:pt idx="1">
                    <c:v>0.75452724785070369</c:v>
                  </c:pt>
                </c:numCache>
              </c:numRef>
            </c:minus>
            <c:spPr>
              <a:noFill/>
              <a:ln w="9525" cap="flat" cmpd="sng" algn="ctr">
                <a:solidFill>
                  <a:schemeClr val="tx1">
                    <a:lumMod val="65000"/>
                    <a:lumOff val="35000"/>
                  </a:schemeClr>
                </a:solidFill>
                <a:round/>
              </a:ln>
              <a:effectLst/>
            </c:spPr>
          </c:errBars>
          <c:cat>
            <c:strRef>
              <c:f>'Basement-test 3'!$G$5:$H$5</c:f>
              <c:strCache>
                <c:ptCount val="2"/>
                <c:pt idx="0">
                  <c:v>2 story</c:v>
                </c:pt>
                <c:pt idx="1">
                  <c:v>1 story</c:v>
                </c:pt>
              </c:strCache>
            </c:strRef>
          </c:cat>
          <c:val>
            <c:numRef>
              <c:f>'Basement-test 3'!$G$6:$H$6</c:f>
              <c:numCache>
                <c:formatCode>General</c:formatCode>
                <c:ptCount val="2"/>
                <c:pt idx="0">
                  <c:v>31.27557834620772</c:v>
                </c:pt>
                <c:pt idx="1">
                  <c:v>27.178494671521538</c:v>
                </c:pt>
              </c:numCache>
            </c:numRef>
          </c:val>
          <c:extLst>
            <c:ext xmlns:c16="http://schemas.microsoft.com/office/drawing/2014/chart" uri="{C3380CC4-5D6E-409C-BE32-E72D297353CC}">
              <c16:uniqueId val="{00000000-F47E-584C-B54F-FF045C0D5664}"/>
            </c:ext>
          </c:extLst>
        </c:ser>
        <c:dLbls>
          <c:showLegendKey val="0"/>
          <c:showVal val="0"/>
          <c:showCatName val="0"/>
          <c:showSerName val="0"/>
          <c:showPercent val="0"/>
          <c:showBubbleSize val="0"/>
        </c:dLbls>
        <c:gapWidth val="0"/>
        <c:overlap val="-27"/>
        <c:axId val="715863984"/>
        <c:axId val="715864968"/>
      </c:barChart>
      <c:catAx>
        <c:axId val="715863984"/>
        <c:scaling>
          <c:orientation val="minMax"/>
        </c:scaling>
        <c:delete val="1"/>
        <c:axPos val="b"/>
        <c:numFmt formatCode="General" sourceLinked="1"/>
        <c:majorTickMark val="none"/>
        <c:minorTickMark val="none"/>
        <c:tickLblPos val="nextTo"/>
        <c:crossAx val="715864968"/>
        <c:crosses val="autoZero"/>
        <c:auto val="1"/>
        <c:lblAlgn val="ctr"/>
        <c:lblOffset val="100"/>
        <c:noMultiLvlLbl val="0"/>
      </c:catAx>
      <c:valAx>
        <c:axId val="715864968"/>
        <c:scaling>
          <c:orientation val="minMax"/>
          <c:min val="1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ource Sans Pro Light" panose="020B0403030403020204" pitchFamily="34" charset="0"/>
                <a:ea typeface="Source Sans Pro Light" panose="020B0403030403020204" pitchFamily="34" charset="0"/>
                <a:cs typeface="+mn-cs"/>
              </a:defRPr>
            </a:pPr>
            <a:endParaRPr lang="en-US"/>
          </a:p>
        </c:txPr>
        <c:crossAx val="71586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 my name is Melissa Hawkins and I want to welcome you to my presentation on optimizing property investment allocation using statistical analysis. We’ll explore how statistical analysis can be a valuable tool in making informed decisions and maximizing returns in the realm of property investment</a:t>
            </a:r>
          </a:p>
        </p:txBody>
      </p:sp>
    </p:spTree>
    <p:extLst>
      <p:ext uri="{BB962C8B-B14F-4D97-AF65-F5344CB8AC3E}">
        <p14:creationId xmlns:p14="http://schemas.microsoft.com/office/powerpoint/2010/main" val="2334330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project is about analyzing the housing market in Ames Iowa. We will explore the key factors affecting property values, such as location, quality, and neighborhood characteristics. We’ll discuss how these conforms investment decisions and marketing strategies</a:t>
            </a:r>
          </a:p>
        </p:txBody>
      </p:sp>
    </p:spTree>
    <p:extLst>
      <p:ext uri="{BB962C8B-B14F-4D97-AF65-F5344CB8AC3E}">
        <p14:creationId xmlns:p14="http://schemas.microsoft.com/office/powerpoint/2010/main" val="216013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cd091997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cd09199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 </a:t>
            </a:r>
            <a:r>
              <a:rPr lang="en-US" dirty="0" err="1"/>
              <a:t>devled</a:t>
            </a:r>
            <a:r>
              <a:rPr lang="en-US" dirty="0"/>
              <a:t> into the data, patterns and insight started to emerge, leading me to develop my own hypothesis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5cd091997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5cd091997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testing hypotheses is essential to make informed decisions and draw reliable conclusions based on evidence, ensuring that our beliefs and assumptions are supported by statistical analysis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cd091997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cd09199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Homes are rated one through 10, 10 being the highest quality and one being the lowest quality</a:t>
            </a:r>
          </a:p>
          <a:p>
            <a:pPr rtl="0">
              <a:spcBef>
                <a:spcPts val="0"/>
              </a:spcBef>
              <a:spcAft>
                <a:spcPts val="0"/>
              </a:spcAft>
            </a:pPr>
            <a:r>
              <a:rPr lang="en-US" sz="1800" b="0" i="0" u="none" strike="noStrike" dirty="0">
                <a:solidFill>
                  <a:srgbClr val="000000"/>
                </a:solidFill>
                <a:effectLst/>
                <a:latin typeface="Arial" panose="020B0604020202020204" pitchFamily="34" charset="0"/>
              </a:rPr>
              <a:t>The results show that investing in above average quality homes is estimated to result in higher returns. I’m 95% confident that the difference is between eight to $10 more an above average quality homes</a:t>
            </a:r>
          </a:p>
          <a:p>
            <a:pPr rtl="0">
              <a:spcBef>
                <a:spcPts val="0"/>
              </a:spcBef>
              <a:spcAft>
                <a:spcPts val="0"/>
              </a:spcAft>
            </a:pPr>
            <a:r>
              <a:rPr lang="en-US" sz="1800" b="0" i="0" u="none" strike="noStrike" dirty="0">
                <a:solidFill>
                  <a:srgbClr val="000000"/>
                </a:solidFill>
                <a:effectLst/>
                <a:latin typeface="Arial" panose="020B0604020202020204" pitchFamily="34" charset="0"/>
              </a:rPr>
              <a:t>It begs the question: What are the top performing neighborhoods with AAQ homes? </a:t>
            </a:r>
            <a:endParaRPr lang="en-US" b="0" dirty="0">
              <a:effectLs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cd091997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cd09199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we can see the </a:t>
            </a:r>
            <a:r>
              <a:rPr lang="en-US" dirty="0" err="1"/>
              <a:t>Blueste</a:t>
            </a:r>
            <a:r>
              <a:rPr lang="en-US" dirty="0"/>
              <a:t>, </a:t>
            </a:r>
            <a:r>
              <a:rPr lang="en-US" dirty="0" err="1"/>
              <a:t>Blmngtn</a:t>
            </a:r>
            <a:r>
              <a:rPr lang="en-US" dirty="0"/>
              <a:t>, brdale, and Npkvill neighborhoods are blowing the other neighborhoods out of the water in terms of average price per sq ft. These top neighborhoods are doing about 90% better in average price per sq ft than the other neighborhoods. What happens if we just focus our efforts on the </a:t>
            </a:r>
            <a:r>
              <a:rPr lang="en-US" dirty="0">
                <a:solidFill>
                  <a:schemeClr val="dk1"/>
                </a:solidFill>
              </a:rPr>
              <a:t>AAQ homes in</a:t>
            </a:r>
            <a:r>
              <a:rPr lang="en-US" dirty="0"/>
              <a:t> these top neighborhoods?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13606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cd091997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cd09199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It goes without question, Investing in AAQ homes in the top neighborhoods is estimated to result in higher sale. With 95% confidence the CI is </a:t>
            </a:r>
            <a:r>
              <a:rPr lang="en-US" sz="1800" b="0" i="0" u="none" strike="noStrike" dirty="0" err="1">
                <a:solidFill>
                  <a:srgbClr val="000000"/>
                </a:solidFill>
                <a:effectLst/>
                <a:latin typeface="Arial" panose="020B0604020202020204" pitchFamily="34" charset="0"/>
              </a:rPr>
              <a:t>approx</a:t>
            </a:r>
            <a:r>
              <a:rPr lang="en-US" sz="1800" b="0" i="0" u="none" strike="noStrike" dirty="0">
                <a:solidFill>
                  <a:srgbClr val="000000"/>
                </a:solidFill>
                <a:effectLst/>
                <a:latin typeface="Arial" panose="020B0604020202020204" pitchFamily="34" charset="0"/>
              </a:rPr>
              <a:t> $30 - $40 more in average price per sq.</a:t>
            </a:r>
            <a:br>
              <a:rPr lang="en-US" dirty="0"/>
            </a:br>
            <a:endParaRPr dirty="0"/>
          </a:p>
        </p:txBody>
      </p:sp>
    </p:spTree>
    <p:extLst>
      <p:ext uri="{BB962C8B-B14F-4D97-AF65-F5344CB8AC3E}">
        <p14:creationId xmlns:p14="http://schemas.microsoft.com/office/powerpoint/2010/main" val="119045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cd091997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cd091997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Investing in 2 story AAQ homes in the top neighborhoods is estimated to result in higher sales. With 95% confidence the CI is approx. $1-$7 more in price per sq ft.</a:t>
            </a:r>
            <a:br>
              <a:rPr lang="en-US" dirty="0"/>
            </a:br>
            <a:endParaRPr dirty="0"/>
          </a:p>
        </p:txBody>
      </p:sp>
    </p:spTree>
    <p:extLst>
      <p:ext uri="{BB962C8B-B14F-4D97-AF65-F5344CB8AC3E}">
        <p14:creationId xmlns:p14="http://schemas.microsoft.com/office/powerpoint/2010/main" val="2999532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increase your chances of success and property investment, I recommend we focus on above average quality two-story homes located in the top neighborhoods, develop a robust marketing strategy to attract potential buyers, and diligently track both your invested properties in market trends. By implementing these recommendations, you can optimize your investment allocation and maximize returns in the competitive real estate market</a:t>
            </a:r>
          </a:p>
        </p:txBody>
      </p:sp>
    </p:spTree>
    <p:extLst>
      <p:ext uri="{BB962C8B-B14F-4D97-AF65-F5344CB8AC3E}">
        <p14:creationId xmlns:p14="http://schemas.microsoft.com/office/powerpoint/2010/main" val="310601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DAF3-6038-25B0-EB62-88AD83248910}"/>
              </a:ext>
            </a:extLst>
          </p:cNvPr>
          <p:cNvSpPr>
            <a:spLocks noGrp="1"/>
          </p:cNvSpPr>
          <p:nvPr>
            <p:ph type="title"/>
          </p:nvPr>
        </p:nvSpPr>
        <p:spPr>
          <a:xfrm>
            <a:off x="-1" y="2444128"/>
            <a:ext cx="8744607" cy="2699372"/>
          </a:xfrm>
        </p:spPr>
        <p:txBody>
          <a:bodyPr>
            <a:noAutofit/>
          </a:bodyPr>
          <a:lstStyle/>
          <a:p>
            <a:r>
              <a:rPr lang="en-US" sz="5400" b="1" dirty="0">
                <a:solidFill>
                  <a:srgbClr val="A9664A"/>
                </a:solidFill>
                <a:latin typeface="Montserrat Black" pitchFamily="2" charset="77"/>
              </a:rPr>
              <a:t>Optimizing </a:t>
            </a:r>
            <a:br>
              <a:rPr lang="en-US" sz="5400" b="1" dirty="0">
                <a:solidFill>
                  <a:srgbClr val="A9664A"/>
                </a:solidFill>
                <a:latin typeface="Montserrat Black" pitchFamily="2" charset="77"/>
              </a:rPr>
            </a:br>
            <a:r>
              <a:rPr lang="en-US" sz="5400" b="1" dirty="0">
                <a:solidFill>
                  <a:srgbClr val="A9664A"/>
                </a:solidFill>
                <a:latin typeface="Montserrat Black" pitchFamily="2" charset="77"/>
              </a:rPr>
              <a:t>Property Investment</a:t>
            </a:r>
            <a:br>
              <a:rPr lang="en-US" sz="5400" b="1" dirty="0">
                <a:solidFill>
                  <a:srgbClr val="A9664A"/>
                </a:solidFill>
                <a:latin typeface="Montserrat Black" pitchFamily="2" charset="77"/>
              </a:rPr>
            </a:br>
            <a:r>
              <a:rPr lang="en-US" sz="5400" b="1" dirty="0">
                <a:solidFill>
                  <a:srgbClr val="A9664A"/>
                </a:solidFill>
                <a:latin typeface="Montserrat Black" pitchFamily="2" charset="77"/>
                <a:ea typeface="Open Sans" panose="020B0606030504020204" pitchFamily="34" charset="0"/>
                <a:cs typeface="Open Sans" panose="020B0606030504020204" pitchFamily="34" charset="0"/>
              </a:rPr>
              <a:t>Allocation.</a:t>
            </a:r>
          </a:p>
        </p:txBody>
      </p:sp>
      <p:sp>
        <p:nvSpPr>
          <p:cNvPr id="30" name="TextBox 29">
            <a:extLst>
              <a:ext uri="{FF2B5EF4-FFF2-40B4-BE49-F238E27FC236}">
                <a16:creationId xmlns:a16="http://schemas.microsoft.com/office/drawing/2014/main" id="{F1FB499D-753C-C357-F192-E936FF4031D3}"/>
              </a:ext>
            </a:extLst>
          </p:cNvPr>
          <p:cNvSpPr txBox="1"/>
          <p:nvPr/>
        </p:nvSpPr>
        <p:spPr>
          <a:xfrm>
            <a:off x="7251700" y="4584700"/>
            <a:ext cx="1803400" cy="307777"/>
          </a:xfrm>
          <a:prstGeom prst="rect">
            <a:avLst/>
          </a:prstGeom>
          <a:noFill/>
        </p:spPr>
        <p:txBody>
          <a:bodyPr wrap="square" rtlCol="0">
            <a:spAutoFit/>
          </a:bodyPr>
          <a:lstStyle/>
          <a:p>
            <a:r>
              <a:rPr lang="en-US" dirty="0">
                <a:solidFill>
                  <a:srgbClr val="894C30"/>
                </a:solidFill>
                <a:latin typeface="Source Sans Pro Light" panose="020B0403030403020204" pitchFamily="34" charset="0"/>
                <a:ea typeface="Source Sans Pro Light" panose="020B0403030403020204" pitchFamily="34" charset="0"/>
              </a:rPr>
              <a:t>BY: MELISSA HAWKINS</a:t>
            </a:r>
          </a:p>
        </p:txBody>
      </p:sp>
    </p:spTree>
    <p:extLst>
      <p:ext uri="{BB962C8B-B14F-4D97-AF65-F5344CB8AC3E}">
        <p14:creationId xmlns:p14="http://schemas.microsoft.com/office/powerpoint/2010/main" val="4156616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0250" name="Picture 10">
            <a:extLst>
              <a:ext uri="{FF2B5EF4-FFF2-40B4-BE49-F238E27FC236}">
                <a16:creationId xmlns:a16="http://schemas.microsoft.com/office/drawing/2014/main" id="{4597DD0F-DB2C-5855-054D-9140863B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3" y="-93785"/>
            <a:ext cx="9237785" cy="584852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72;p16">
            <a:extLst>
              <a:ext uri="{FF2B5EF4-FFF2-40B4-BE49-F238E27FC236}">
                <a16:creationId xmlns:a16="http://schemas.microsoft.com/office/drawing/2014/main" id="{3377A1F1-57F8-B81A-9F54-03B1E8D81E05}"/>
              </a:ext>
            </a:extLst>
          </p:cNvPr>
          <p:cNvSpPr txBox="1">
            <a:spLocks noGrp="1"/>
          </p:cNvSpPr>
          <p:nvPr>
            <p:ph type="title"/>
          </p:nvPr>
        </p:nvSpPr>
        <p:spPr>
          <a:xfrm>
            <a:off x="790889" y="2026673"/>
            <a:ext cx="83765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solidFill>
                  <a:schemeClr val="accent5"/>
                </a:solidFill>
                <a:latin typeface="Montserrat Black" pitchFamily="2" charset="77"/>
              </a:rPr>
              <a:t>Recommendations.</a:t>
            </a:r>
            <a:endParaRPr sz="6000" b="1" dirty="0">
              <a:solidFill>
                <a:schemeClr val="accent5"/>
              </a:solidFill>
              <a:latin typeface="Montserrat Black" pitchFamily="2" charset="77"/>
            </a:endParaRPr>
          </a:p>
        </p:txBody>
      </p:sp>
      <p:pic>
        <p:nvPicPr>
          <p:cNvPr id="6" name="Picture 10">
            <a:extLst>
              <a:ext uri="{FF2B5EF4-FFF2-40B4-BE49-F238E27FC236}">
                <a16:creationId xmlns:a16="http://schemas.microsoft.com/office/drawing/2014/main" id="{1727DDB2-5EE5-9165-5FD6-909F9A5FAD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893" y="-93785"/>
            <a:ext cx="9237785" cy="58485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AFEFB9-8545-2FC2-DD05-95B30B1CB9A0}"/>
              </a:ext>
            </a:extLst>
          </p:cNvPr>
          <p:cNvSpPr txBox="1"/>
          <p:nvPr/>
        </p:nvSpPr>
        <p:spPr>
          <a:xfrm>
            <a:off x="5403984" y="3823113"/>
            <a:ext cx="3400048" cy="707886"/>
          </a:xfrm>
          <a:prstGeom prst="rect">
            <a:avLst/>
          </a:prstGeom>
          <a:noFill/>
        </p:spPr>
        <p:txBody>
          <a:bodyPr wrap="square" rtlCol="0">
            <a:spAutoFit/>
          </a:bodyPr>
          <a:lstStyle/>
          <a:p>
            <a:r>
              <a:rPr lang="en-US" sz="1000" dirty="0">
                <a:solidFill>
                  <a:schemeClr val="accent5"/>
                </a:solidFill>
                <a:latin typeface="Source Sans Pro" panose="020B0503030403020204" pitchFamily="34" charset="0"/>
                <a:ea typeface="Source Sans Pro" panose="020B0503030403020204" pitchFamily="34" charset="0"/>
              </a:rPr>
              <a:t>Let’s focus our marketing on emphasizing the </a:t>
            </a:r>
            <a:r>
              <a:rPr lang="en-US" sz="1000" b="1" dirty="0">
                <a:solidFill>
                  <a:schemeClr val="accent5"/>
                </a:solidFill>
                <a:latin typeface="Source Sans Pro" panose="020B0503030403020204" pitchFamily="34" charset="0"/>
                <a:ea typeface="Source Sans Pro" panose="020B0503030403020204" pitchFamily="34" charset="0"/>
              </a:rPr>
              <a:t>desirability</a:t>
            </a:r>
            <a:r>
              <a:rPr lang="en-US" sz="1000" dirty="0">
                <a:solidFill>
                  <a:schemeClr val="accent5"/>
                </a:solidFill>
                <a:latin typeface="Source Sans Pro" panose="020B0503030403020204" pitchFamily="34" charset="0"/>
                <a:ea typeface="Source Sans Pro" panose="020B0503030403020204" pitchFamily="34" charset="0"/>
              </a:rPr>
              <a:t> and </a:t>
            </a:r>
            <a:r>
              <a:rPr lang="en-US" sz="1000" b="1" dirty="0">
                <a:solidFill>
                  <a:schemeClr val="accent5"/>
                </a:solidFill>
                <a:latin typeface="Source Sans Pro" panose="020B0503030403020204" pitchFamily="34" charset="0"/>
                <a:ea typeface="Source Sans Pro" panose="020B0503030403020204" pitchFamily="34" charset="0"/>
              </a:rPr>
              <a:t>prestige</a:t>
            </a:r>
            <a:r>
              <a:rPr lang="en-US" sz="1000" dirty="0">
                <a:solidFill>
                  <a:schemeClr val="accent5"/>
                </a:solidFill>
                <a:latin typeface="Source Sans Pro" panose="020B0503030403020204" pitchFamily="34" charset="0"/>
                <a:ea typeface="Source Sans Pro" panose="020B0503030403020204" pitchFamily="34" charset="0"/>
              </a:rPr>
              <a:t>, showcasing the </a:t>
            </a:r>
            <a:r>
              <a:rPr lang="en-US" sz="1000" b="1" dirty="0">
                <a:solidFill>
                  <a:schemeClr val="accent5"/>
                </a:solidFill>
                <a:latin typeface="Source Sans Pro" panose="020B0503030403020204" pitchFamily="34" charset="0"/>
                <a:ea typeface="Source Sans Pro" panose="020B0503030403020204" pitchFamily="34" charset="0"/>
              </a:rPr>
              <a:t>superior quality,</a:t>
            </a:r>
            <a:r>
              <a:rPr lang="en-US" sz="1000" dirty="0">
                <a:solidFill>
                  <a:schemeClr val="accent5"/>
                </a:solidFill>
                <a:latin typeface="Source Sans Pro" panose="020B0503030403020204" pitchFamily="34" charset="0"/>
                <a:ea typeface="Source Sans Pro" panose="020B0503030403020204" pitchFamily="34" charset="0"/>
              </a:rPr>
              <a:t> features, and leveraging the positive reputation and </a:t>
            </a:r>
            <a:r>
              <a:rPr lang="en-US" sz="1000" b="1" dirty="0">
                <a:solidFill>
                  <a:schemeClr val="accent5"/>
                </a:solidFill>
                <a:latin typeface="Source Sans Pro" panose="020B0503030403020204" pitchFamily="34" charset="0"/>
                <a:ea typeface="Source Sans Pro" panose="020B0503030403020204" pitchFamily="34" charset="0"/>
              </a:rPr>
              <a:t>attractiveness</a:t>
            </a:r>
            <a:r>
              <a:rPr lang="en-US" sz="1000" dirty="0">
                <a:solidFill>
                  <a:schemeClr val="accent5"/>
                </a:solidFill>
                <a:latin typeface="Source Sans Pro" panose="020B0503030403020204" pitchFamily="34" charset="0"/>
                <a:ea typeface="Source Sans Pro" panose="020B0503030403020204" pitchFamily="34" charset="0"/>
              </a:rPr>
              <a:t> of the neighborhoods.   </a:t>
            </a:r>
          </a:p>
        </p:txBody>
      </p:sp>
    </p:spTree>
    <p:extLst>
      <p:ext uri="{BB962C8B-B14F-4D97-AF65-F5344CB8AC3E}">
        <p14:creationId xmlns:p14="http://schemas.microsoft.com/office/powerpoint/2010/main" val="321741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5A82AE0-BA27-C179-711C-9DBA72E5709D}"/>
              </a:ext>
            </a:extLst>
          </p:cNvPr>
          <p:cNvSpPr txBox="1"/>
          <p:nvPr/>
        </p:nvSpPr>
        <p:spPr>
          <a:xfrm>
            <a:off x="69637" y="4118642"/>
            <a:ext cx="2311026" cy="1154162"/>
          </a:xfrm>
          <a:prstGeom prst="rect">
            <a:avLst/>
          </a:prstGeom>
          <a:noFill/>
        </p:spPr>
        <p:txBody>
          <a:bodyPr wrap="square" rtlCol="0">
            <a:spAutoFit/>
          </a:bodyPr>
          <a:lstStyle/>
          <a:p>
            <a:pPr algn="ctr"/>
            <a:r>
              <a:rPr lang="en-US" sz="1100" dirty="0">
                <a:latin typeface="Source Sans Pro Light" panose="020B0403030403020204" pitchFamily="34" charset="0"/>
                <a:ea typeface="Source Sans Pro Light" panose="020B0403030403020204" pitchFamily="34" charset="0"/>
              </a:rPr>
              <a:t>Analyze property quality, location, and home style searching for above average quality 2 story homes in these neighborhoods: Bluestem, Bloomington, brdale, and Npkvill</a:t>
            </a:r>
          </a:p>
          <a:p>
            <a:pPr marL="285750" indent="-285750">
              <a:buFont typeface="Arial" panose="020B0604020202020204" pitchFamily="34" charset="0"/>
              <a:buChar char="•"/>
            </a:pPr>
            <a:endParaRPr lang="en-US" dirty="0"/>
          </a:p>
        </p:txBody>
      </p:sp>
      <p:sp>
        <p:nvSpPr>
          <p:cNvPr id="23" name="TextBox 22">
            <a:extLst>
              <a:ext uri="{FF2B5EF4-FFF2-40B4-BE49-F238E27FC236}">
                <a16:creationId xmlns:a16="http://schemas.microsoft.com/office/drawing/2014/main" id="{59CCDB7F-4E5D-A77B-3DF2-93614D8F11EE}"/>
              </a:ext>
            </a:extLst>
          </p:cNvPr>
          <p:cNvSpPr txBox="1"/>
          <p:nvPr/>
        </p:nvSpPr>
        <p:spPr>
          <a:xfrm>
            <a:off x="3218169" y="4103669"/>
            <a:ext cx="2813050" cy="938719"/>
          </a:xfrm>
          <a:prstGeom prst="rect">
            <a:avLst/>
          </a:prstGeom>
          <a:noFill/>
        </p:spPr>
        <p:txBody>
          <a:bodyPr wrap="square" rtlCol="0">
            <a:spAutoFit/>
          </a:bodyPr>
          <a:lstStyle/>
          <a:p>
            <a:pPr algn="ctr"/>
            <a:r>
              <a:rPr lang="en-US" sz="1100" dirty="0">
                <a:latin typeface="Source Sans Pro Light" panose="020B0403030403020204" pitchFamily="34" charset="0"/>
                <a:ea typeface="Source Sans Pro Light" panose="020B0403030403020204" pitchFamily="34" charset="0"/>
              </a:rPr>
              <a:t>Create a marketing strategy to attract buyers</a:t>
            </a:r>
          </a:p>
          <a:p>
            <a:pPr algn="ctr"/>
            <a:r>
              <a:rPr lang="en-US" sz="1100" dirty="0">
                <a:latin typeface="Source Sans Pro Light" panose="020B0403030403020204" pitchFamily="34" charset="0"/>
                <a:ea typeface="Source Sans Pro Light" panose="020B0403030403020204" pitchFamily="34" charset="0"/>
              </a:rPr>
              <a:t>May Include: Online listing, social media campaign and networking with real estate agents or property managers.</a:t>
            </a:r>
          </a:p>
          <a:p>
            <a:pPr marL="285750" indent="-285750" algn="ctr">
              <a:buFont typeface="Arial" panose="020B0604020202020204" pitchFamily="34" charset="0"/>
              <a:buChar char="•"/>
            </a:pPr>
            <a:endParaRPr lang="en-US" sz="1100" dirty="0">
              <a:latin typeface="Source Sans Pro Light" panose="020B0403030403020204" pitchFamily="34" charset="0"/>
              <a:ea typeface="Source Sans Pro Light" panose="020B0403030403020204" pitchFamily="34" charset="0"/>
            </a:endParaRPr>
          </a:p>
        </p:txBody>
      </p:sp>
      <p:sp>
        <p:nvSpPr>
          <p:cNvPr id="27" name="TextBox 26">
            <a:extLst>
              <a:ext uri="{FF2B5EF4-FFF2-40B4-BE49-F238E27FC236}">
                <a16:creationId xmlns:a16="http://schemas.microsoft.com/office/drawing/2014/main" id="{658DA6E7-E407-F5FB-9D85-1C9D539EB39B}"/>
              </a:ext>
            </a:extLst>
          </p:cNvPr>
          <p:cNvSpPr txBox="1"/>
          <p:nvPr/>
        </p:nvSpPr>
        <p:spPr>
          <a:xfrm>
            <a:off x="6973420" y="4089107"/>
            <a:ext cx="2100943" cy="938719"/>
          </a:xfrm>
          <a:prstGeom prst="rect">
            <a:avLst/>
          </a:prstGeom>
          <a:noFill/>
        </p:spPr>
        <p:txBody>
          <a:bodyPr wrap="square" rtlCol="0">
            <a:spAutoFit/>
          </a:bodyPr>
          <a:lstStyle/>
          <a:p>
            <a:pPr algn="ctr"/>
            <a:r>
              <a:rPr lang="en-US" sz="1100" dirty="0">
                <a:latin typeface="Source Sans Pro Light" panose="020B0403030403020204" pitchFamily="34" charset="0"/>
                <a:ea typeface="Source Sans Pro Light" panose="020B0403030403020204" pitchFamily="34" charset="0"/>
              </a:rPr>
              <a:t>Continuously monitor invested properties and the real estate market to stay informed about trends, changes in demand and pricing fluctuations</a:t>
            </a:r>
          </a:p>
        </p:txBody>
      </p:sp>
      <p:grpSp>
        <p:nvGrpSpPr>
          <p:cNvPr id="49" name="Group 48">
            <a:extLst>
              <a:ext uri="{FF2B5EF4-FFF2-40B4-BE49-F238E27FC236}">
                <a16:creationId xmlns:a16="http://schemas.microsoft.com/office/drawing/2014/main" id="{AECD16EB-3D6C-7548-037F-CEBA70464340}"/>
              </a:ext>
            </a:extLst>
          </p:cNvPr>
          <p:cNvGrpSpPr/>
          <p:nvPr/>
        </p:nvGrpSpPr>
        <p:grpSpPr>
          <a:xfrm>
            <a:off x="517525" y="222250"/>
            <a:ext cx="1384300" cy="1841500"/>
            <a:chOff x="517525" y="222250"/>
            <a:chExt cx="1384300" cy="1841500"/>
          </a:xfrm>
        </p:grpSpPr>
        <p:sp>
          <p:nvSpPr>
            <p:cNvPr id="17" name="TextBox 16">
              <a:extLst>
                <a:ext uri="{FF2B5EF4-FFF2-40B4-BE49-F238E27FC236}">
                  <a16:creationId xmlns:a16="http://schemas.microsoft.com/office/drawing/2014/main" id="{3E6B986A-F17B-DAB0-EF90-93BAC670D655}"/>
                </a:ext>
              </a:extLst>
            </p:cNvPr>
            <p:cNvSpPr txBox="1"/>
            <p:nvPr/>
          </p:nvSpPr>
          <p:spPr>
            <a:xfrm>
              <a:off x="731838" y="1755973"/>
              <a:ext cx="955674" cy="307777"/>
            </a:xfrm>
            <a:prstGeom prst="rect">
              <a:avLst/>
            </a:prstGeom>
            <a:noFill/>
          </p:spPr>
          <p:txBody>
            <a:bodyPr wrap="square" rtlCol="0">
              <a:spAutoFit/>
            </a:bodyPr>
            <a:lstStyle/>
            <a:p>
              <a:r>
                <a:rPr lang="en-US" b="1" dirty="0">
                  <a:latin typeface="Montserrat SemiBold" pitchFamily="2" charset="77"/>
                </a:rPr>
                <a:t>INVEST</a:t>
              </a:r>
            </a:p>
          </p:txBody>
        </p:sp>
        <p:grpSp>
          <p:nvGrpSpPr>
            <p:cNvPr id="43" name="Group 42">
              <a:extLst>
                <a:ext uri="{FF2B5EF4-FFF2-40B4-BE49-F238E27FC236}">
                  <a16:creationId xmlns:a16="http://schemas.microsoft.com/office/drawing/2014/main" id="{B50AE992-67FC-6BCD-4F88-A90144FC0977}"/>
                </a:ext>
              </a:extLst>
            </p:cNvPr>
            <p:cNvGrpSpPr/>
            <p:nvPr/>
          </p:nvGrpSpPr>
          <p:grpSpPr>
            <a:xfrm>
              <a:off x="517525" y="222250"/>
              <a:ext cx="1384300" cy="1384300"/>
              <a:chOff x="517525" y="222250"/>
              <a:chExt cx="1384300" cy="1384300"/>
            </a:xfrm>
          </p:grpSpPr>
          <p:sp>
            <p:nvSpPr>
              <p:cNvPr id="28" name="Oval 27">
                <a:extLst>
                  <a:ext uri="{FF2B5EF4-FFF2-40B4-BE49-F238E27FC236}">
                    <a16:creationId xmlns:a16="http://schemas.microsoft.com/office/drawing/2014/main" id="{6C4191D8-20FB-FB0D-E6DA-286D0BE59137}"/>
                  </a:ext>
                </a:extLst>
              </p:cNvPr>
              <p:cNvSpPr/>
              <p:nvPr/>
            </p:nvSpPr>
            <p:spPr>
              <a:xfrm>
                <a:off x="517525" y="222250"/>
                <a:ext cx="1384300" cy="138430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Checklist outline">
                <a:extLst>
                  <a:ext uri="{FF2B5EF4-FFF2-40B4-BE49-F238E27FC236}">
                    <a16:creationId xmlns:a16="http://schemas.microsoft.com/office/drawing/2014/main" id="{5DAF8863-57B8-6131-82FF-5BE2E6067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475" y="467013"/>
                <a:ext cx="914400" cy="914400"/>
              </a:xfrm>
              <a:prstGeom prst="rect">
                <a:avLst/>
              </a:prstGeom>
            </p:spPr>
          </p:pic>
        </p:grpSp>
      </p:grpSp>
      <p:grpSp>
        <p:nvGrpSpPr>
          <p:cNvPr id="48" name="Group 47">
            <a:extLst>
              <a:ext uri="{FF2B5EF4-FFF2-40B4-BE49-F238E27FC236}">
                <a16:creationId xmlns:a16="http://schemas.microsoft.com/office/drawing/2014/main" id="{7E276F48-2DC5-DF96-22EC-6DA57689C41B}"/>
              </a:ext>
            </a:extLst>
          </p:cNvPr>
          <p:cNvGrpSpPr/>
          <p:nvPr/>
        </p:nvGrpSpPr>
        <p:grpSpPr>
          <a:xfrm>
            <a:off x="3934140" y="914400"/>
            <a:ext cx="1384300" cy="1811238"/>
            <a:chOff x="3879850" y="914400"/>
            <a:chExt cx="1384300" cy="1811238"/>
          </a:xfrm>
        </p:grpSpPr>
        <p:sp>
          <p:nvSpPr>
            <p:cNvPr id="18" name="TextBox 17">
              <a:extLst>
                <a:ext uri="{FF2B5EF4-FFF2-40B4-BE49-F238E27FC236}">
                  <a16:creationId xmlns:a16="http://schemas.microsoft.com/office/drawing/2014/main" id="{DF861A54-48ED-9CFB-31AE-F7B87025D3ED}"/>
                </a:ext>
              </a:extLst>
            </p:cNvPr>
            <p:cNvSpPr txBox="1"/>
            <p:nvPr/>
          </p:nvSpPr>
          <p:spPr>
            <a:xfrm>
              <a:off x="4119812" y="2417861"/>
              <a:ext cx="1021556" cy="307777"/>
            </a:xfrm>
            <a:prstGeom prst="rect">
              <a:avLst/>
            </a:prstGeom>
            <a:noFill/>
          </p:spPr>
          <p:txBody>
            <a:bodyPr wrap="square" rtlCol="0">
              <a:spAutoFit/>
            </a:bodyPr>
            <a:lstStyle/>
            <a:p>
              <a:r>
                <a:rPr lang="en-US" b="1" dirty="0">
                  <a:latin typeface="Montserrat SemiBold" pitchFamily="2" charset="77"/>
                </a:rPr>
                <a:t>MARKET</a:t>
              </a:r>
            </a:p>
          </p:txBody>
        </p:sp>
        <p:grpSp>
          <p:nvGrpSpPr>
            <p:cNvPr id="44" name="Group 43">
              <a:extLst>
                <a:ext uri="{FF2B5EF4-FFF2-40B4-BE49-F238E27FC236}">
                  <a16:creationId xmlns:a16="http://schemas.microsoft.com/office/drawing/2014/main" id="{AC04E1F8-4D30-3F4B-E1B7-CFC278AB2930}"/>
                </a:ext>
              </a:extLst>
            </p:cNvPr>
            <p:cNvGrpSpPr/>
            <p:nvPr/>
          </p:nvGrpSpPr>
          <p:grpSpPr>
            <a:xfrm>
              <a:off x="3879850" y="914400"/>
              <a:ext cx="1384300" cy="1384300"/>
              <a:chOff x="3879850" y="914400"/>
              <a:chExt cx="1384300" cy="1384300"/>
            </a:xfrm>
          </p:grpSpPr>
          <p:sp>
            <p:nvSpPr>
              <p:cNvPr id="29" name="Oval 28">
                <a:extLst>
                  <a:ext uri="{FF2B5EF4-FFF2-40B4-BE49-F238E27FC236}">
                    <a16:creationId xmlns:a16="http://schemas.microsoft.com/office/drawing/2014/main" id="{BF55C297-DC77-E8E0-7056-5F2931ED83C4}"/>
                  </a:ext>
                </a:extLst>
              </p:cNvPr>
              <p:cNvSpPr/>
              <p:nvPr/>
            </p:nvSpPr>
            <p:spPr>
              <a:xfrm>
                <a:off x="3879850" y="914400"/>
                <a:ext cx="1384300" cy="13843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Marketing outline">
                <a:extLst>
                  <a:ext uri="{FF2B5EF4-FFF2-40B4-BE49-F238E27FC236}">
                    <a16:creationId xmlns:a16="http://schemas.microsoft.com/office/drawing/2014/main" id="{B5F7E024-8028-490D-ED6B-D749E7EE3E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7495" y="1149350"/>
                <a:ext cx="914400" cy="914400"/>
              </a:xfrm>
              <a:prstGeom prst="rect">
                <a:avLst/>
              </a:prstGeom>
            </p:spPr>
          </p:pic>
        </p:grpSp>
      </p:grpSp>
      <p:grpSp>
        <p:nvGrpSpPr>
          <p:cNvPr id="47" name="Group 46">
            <a:extLst>
              <a:ext uri="{FF2B5EF4-FFF2-40B4-BE49-F238E27FC236}">
                <a16:creationId xmlns:a16="http://schemas.microsoft.com/office/drawing/2014/main" id="{463D72DC-AA86-EA25-5B76-3E09BA7915CA}"/>
              </a:ext>
            </a:extLst>
          </p:cNvPr>
          <p:cNvGrpSpPr/>
          <p:nvPr/>
        </p:nvGrpSpPr>
        <p:grpSpPr>
          <a:xfrm>
            <a:off x="7340600" y="222250"/>
            <a:ext cx="1384300" cy="1911916"/>
            <a:chOff x="7340600" y="222250"/>
            <a:chExt cx="1384300" cy="1911916"/>
          </a:xfrm>
        </p:grpSpPr>
        <p:grpSp>
          <p:nvGrpSpPr>
            <p:cNvPr id="45" name="Group 44">
              <a:extLst>
                <a:ext uri="{FF2B5EF4-FFF2-40B4-BE49-F238E27FC236}">
                  <a16:creationId xmlns:a16="http://schemas.microsoft.com/office/drawing/2014/main" id="{84BB748A-A7F1-A22E-87FC-338AFE6A3E65}"/>
                </a:ext>
              </a:extLst>
            </p:cNvPr>
            <p:cNvGrpSpPr/>
            <p:nvPr/>
          </p:nvGrpSpPr>
          <p:grpSpPr>
            <a:xfrm>
              <a:off x="7340600" y="222250"/>
              <a:ext cx="1384300" cy="1384300"/>
              <a:chOff x="7340600" y="222250"/>
              <a:chExt cx="1384300" cy="1384300"/>
            </a:xfrm>
          </p:grpSpPr>
          <p:sp>
            <p:nvSpPr>
              <p:cNvPr id="30" name="Oval 29">
                <a:extLst>
                  <a:ext uri="{FF2B5EF4-FFF2-40B4-BE49-F238E27FC236}">
                    <a16:creationId xmlns:a16="http://schemas.microsoft.com/office/drawing/2014/main" id="{C110A4D7-610B-77D7-E5DB-C97B0AFA68A3}"/>
                  </a:ext>
                </a:extLst>
              </p:cNvPr>
              <p:cNvSpPr/>
              <p:nvPr/>
            </p:nvSpPr>
            <p:spPr>
              <a:xfrm>
                <a:off x="7340600" y="222250"/>
                <a:ext cx="1384300" cy="138430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Bar graph with upward trend outline">
                <a:extLst>
                  <a:ext uri="{FF2B5EF4-FFF2-40B4-BE49-F238E27FC236}">
                    <a16:creationId xmlns:a16="http://schemas.microsoft.com/office/drawing/2014/main" id="{3496A81B-C139-A744-022D-D30FFCD7EB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75549" y="457200"/>
                <a:ext cx="914400" cy="914400"/>
              </a:xfrm>
              <a:prstGeom prst="rect">
                <a:avLst/>
              </a:prstGeom>
            </p:spPr>
          </p:pic>
        </p:grpSp>
        <p:sp>
          <p:nvSpPr>
            <p:cNvPr id="46" name="TextBox 45">
              <a:extLst>
                <a:ext uri="{FF2B5EF4-FFF2-40B4-BE49-F238E27FC236}">
                  <a16:creationId xmlns:a16="http://schemas.microsoft.com/office/drawing/2014/main" id="{4781211B-D850-8FCF-6626-07FDD1070355}"/>
                </a:ext>
              </a:extLst>
            </p:cNvPr>
            <p:cNvSpPr txBox="1"/>
            <p:nvPr/>
          </p:nvSpPr>
          <p:spPr>
            <a:xfrm>
              <a:off x="7609300" y="1826389"/>
              <a:ext cx="842369" cy="307777"/>
            </a:xfrm>
            <a:prstGeom prst="rect">
              <a:avLst/>
            </a:prstGeom>
            <a:noFill/>
          </p:spPr>
          <p:txBody>
            <a:bodyPr wrap="square" rtlCol="0">
              <a:spAutoFit/>
            </a:bodyPr>
            <a:lstStyle/>
            <a:p>
              <a:r>
                <a:rPr lang="en-US" b="1" dirty="0">
                  <a:latin typeface="Montserrat SemiBold" pitchFamily="2" charset="77"/>
                </a:rPr>
                <a:t>TRACK</a:t>
              </a:r>
            </a:p>
          </p:txBody>
        </p:sp>
      </p:grpSp>
      <p:grpSp>
        <p:nvGrpSpPr>
          <p:cNvPr id="51" name="Group 50">
            <a:extLst>
              <a:ext uri="{FF2B5EF4-FFF2-40B4-BE49-F238E27FC236}">
                <a16:creationId xmlns:a16="http://schemas.microsoft.com/office/drawing/2014/main" id="{8DAF9D15-F029-3550-3E55-F872A1819107}"/>
              </a:ext>
            </a:extLst>
          </p:cNvPr>
          <p:cNvGrpSpPr/>
          <p:nvPr/>
        </p:nvGrpSpPr>
        <p:grpSpPr>
          <a:xfrm>
            <a:off x="517525" y="3548419"/>
            <a:ext cx="1263649" cy="406400"/>
            <a:chOff x="539750" y="4451350"/>
            <a:chExt cx="1263649" cy="406400"/>
          </a:xfrm>
        </p:grpSpPr>
        <p:sp>
          <p:nvSpPr>
            <p:cNvPr id="50" name="Rounded Rectangle 49">
              <a:extLst>
                <a:ext uri="{FF2B5EF4-FFF2-40B4-BE49-F238E27FC236}">
                  <a16:creationId xmlns:a16="http://schemas.microsoft.com/office/drawing/2014/main" id="{B7ED58C1-6760-EB94-6152-C93AA96BDFCA}"/>
                </a:ext>
              </a:extLst>
            </p:cNvPr>
            <p:cNvSpPr/>
            <p:nvPr/>
          </p:nvSpPr>
          <p:spPr>
            <a:xfrm>
              <a:off x="539750" y="4451350"/>
              <a:ext cx="1263649" cy="406400"/>
            </a:xfrm>
            <a:prstGeom prst="roundRect">
              <a:avLst>
                <a:gd name="adj" fmla="val 104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6758B17-246C-19E6-3200-C4797538FE71}"/>
                </a:ext>
              </a:extLst>
            </p:cNvPr>
            <p:cNvSpPr txBox="1"/>
            <p:nvPr/>
          </p:nvSpPr>
          <p:spPr>
            <a:xfrm>
              <a:off x="745727" y="4500661"/>
              <a:ext cx="851693" cy="307777"/>
            </a:xfrm>
            <a:prstGeom prst="rect">
              <a:avLst/>
            </a:prstGeom>
            <a:noFill/>
          </p:spPr>
          <p:txBody>
            <a:bodyPr wrap="square" rtlCol="0">
              <a:spAutoFit/>
            </a:bodyPr>
            <a:lstStyle/>
            <a:p>
              <a:r>
                <a:rPr lang="en-US" b="1" dirty="0">
                  <a:latin typeface="Montserrat SemiBold" pitchFamily="2" charset="77"/>
                </a:rPr>
                <a:t>INVEST</a:t>
              </a:r>
            </a:p>
          </p:txBody>
        </p:sp>
      </p:grpSp>
      <p:cxnSp>
        <p:nvCxnSpPr>
          <p:cNvPr id="59" name="Straight Connector 58">
            <a:extLst>
              <a:ext uri="{FF2B5EF4-FFF2-40B4-BE49-F238E27FC236}">
                <a16:creationId xmlns:a16="http://schemas.microsoft.com/office/drawing/2014/main" id="{DC7970F3-E4C2-F472-B219-297384DE1671}"/>
              </a:ext>
            </a:extLst>
          </p:cNvPr>
          <p:cNvCxnSpPr>
            <a:stCxn id="28" idx="6"/>
            <a:endCxn id="29" idx="2"/>
          </p:cNvCxnSpPr>
          <p:nvPr/>
        </p:nvCxnSpPr>
        <p:spPr>
          <a:xfrm>
            <a:off x="1901825" y="914400"/>
            <a:ext cx="2032315" cy="692150"/>
          </a:xfrm>
          <a:prstGeom prst="line">
            <a:avLst/>
          </a:prstGeom>
          <a:ln w="22225">
            <a:solidFill>
              <a:schemeClr val="tx1"/>
            </a:solidFill>
            <a:prstDash val="sysDot"/>
            <a:head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9C272A0-929D-FA05-CFA0-1BCEF56E39FB}"/>
              </a:ext>
            </a:extLst>
          </p:cNvPr>
          <p:cNvCxnSpPr>
            <a:stCxn id="29" idx="6"/>
            <a:endCxn id="30" idx="2"/>
          </p:cNvCxnSpPr>
          <p:nvPr/>
        </p:nvCxnSpPr>
        <p:spPr>
          <a:xfrm flipV="1">
            <a:off x="5318440" y="914400"/>
            <a:ext cx="2022160" cy="69215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B98CE0C-9B62-F909-570A-F4A71B0E134C}"/>
              </a:ext>
            </a:extLst>
          </p:cNvPr>
          <p:cNvCxnSpPr>
            <a:cxnSpLocks/>
            <a:stCxn id="50" idx="3"/>
            <a:endCxn id="57" idx="1"/>
          </p:cNvCxnSpPr>
          <p:nvPr/>
        </p:nvCxnSpPr>
        <p:spPr>
          <a:xfrm flipV="1">
            <a:off x="1781174" y="3740150"/>
            <a:ext cx="2347818" cy="1146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00F284-BBB8-2B03-96B6-F52F2244F563}"/>
              </a:ext>
            </a:extLst>
          </p:cNvPr>
          <p:cNvCxnSpPr>
            <a:cxnSpLocks/>
          </p:cNvCxnSpPr>
          <p:nvPr/>
        </p:nvCxnSpPr>
        <p:spPr>
          <a:xfrm flipV="1">
            <a:off x="5227731" y="3740149"/>
            <a:ext cx="2347818" cy="11469"/>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64C8930-ED30-5DBC-AAD8-F89B71D3408A}"/>
              </a:ext>
            </a:extLst>
          </p:cNvPr>
          <p:cNvGrpSpPr/>
          <p:nvPr/>
        </p:nvGrpSpPr>
        <p:grpSpPr>
          <a:xfrm>
            <a:off x="7398659" y="3548419"/>
            <a:ext cx="1263649" cy="406400"/>
            <a:chOff x="539750" y="4451350"/>
            <a:chExt cx="1263649" cy="406400"/>
          </a:xfrm>
        </p:grpSpPr>
        <p:sp>
          <p:nvSpPr>
            <p:cNvPr id="53" name="Rounded Rectangle 52">
              <a:extLst>
                <a:ext uri="{FF2B5EF4-FFF2-40B4-BE49-F238E27FC236}">
                  <a16:creationId xmlns:a16="http://schemas.microsoft.com/office/drawing/2014/main" id="{4EF80E44-6A2E-A41E-46FD-EC587819CF03}"/>
                </a:ext>
              </a:extLst>
            </p:cNvPr>
            <p:cNvSpPr/>
            <p:nvPr/>
          </p:nvSpPr>
          <p:spPr>
            <a:xfrm>
              <a:off x="539750" y="4451350"/>
              <a:ext cx="1263649" cy="406400"/>
            </a:xfrm>
            <a:prstGeom prst="roundRect">
              <a:avLst>
                <a:gd name="adj" fmla="val 104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6E5783B6-9CA5-2FE3-3870-2960C3B4F400}"/>
                </a:ext>
              </a:extLst>
            </p:cNvPr>
            <p:cNvSpPr txBox="1"/>
            <p:nvPr/>
          </p:nvSpPr>
          <p:spPr>
            <a:xfrm>
              <a:off x="745727" y="4500661"/>
              <a:ext cx="851693" cy="307777"/>
            </a:xfrm>
            <a:prstGeom prst="rect">
              <a:avLst/>
            </a:prstGeom>
            <a:noFill/>
          </p:spPr>
          <p:txBody>
            <a:bodyPr wrap="square" rtlCol="0">
              <a:spAutoFit/>
            </a:bodyPr>
            <a:lstStyle/>
            <a:p>
              <a:r>
                <a:rPr lang="en-US" b="1" dirty="0">
                  <a:latin typeface="Montserrat SemiBold" pitchFamily="2" charset="77"/>
                </a:rPr>
                <a:t>TRACK</a:t>
              </a:r>
            </a:p>
          </p:txBody>
        </p:sp>
      </p:grpSp>
      <p:grpSp>
        <p:nvGrpSpPr>
          <p:cNvPr id="55" name="Group 54">
            <a:extLst>
              <a:ext uri="{FF2B5EF4-FFF2-40B4-BE49-F238E27FC236}">
                <a16:creationId xmlns:a16="http://schemas.microsoft.com/office/drawing/2014/main" id="{B2132F6A-DFA5-86FE-2FEA-F242159C3561}"/>
              </a:ext>
            </a:extLst>
          </p:cNvPr>
          <p:cNvGrpSpPr/>
          <p:nvPr/>
        </p:nvGrpSpPr>
        <p:grpSpPr>
          <a:xfrm>
            <a:off x="3992870" y="3536950"/>
            <a:ext cx="1263649" cy="406400"/>
            <a:chOff x="539750" y="4451350"/>
            <a:chExt cx="1263649" cy="406400"/>
          </a:xfrm>
        </p:grpSpPr>
        <p:sp>
          <p:nvSpPr>
            <p:cNvPr id="56" name="Rounded Rectangle 55">
              <a:extLst>
                <a:ext uri="{FF2B5EF4-FFF2-40B4-BE49-F238E27FC236}">
                  <a16:creationId xmlns:a16="http://schemas.microsoft.com/office/drawing/2014/main" id="{7661A92D-EDE7-7FA3-4ECD-B3DEA6083703}"/>
                </a:ext>
              </a:extLst>
            </p:cNvPr>
            <p:cNvSpPr/>
            <p:nvPr/>
          </p:nvSpPr>
          <p:spPr>
            <a:xfrm>
              <a:off x="539750" y="4451350"/>
              <a:ext cx="1263649" cy="406400"/>
            </a:xfrm>
            <a:prstGeom prst="roundRect">
              <a:avLst>
                <a:gd name="adj" fmla="val 1041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FB3125D2-410C-FD2F-6A69-BCB28032006C}"/>
                </a:ext>
              </a:extLst>
            </p:cNvPr>
            <p:cNvSpPr txBox="1"/>
            <p:nvPr/>
          </p:nvSpPr>
          <p:spPr>
            <a:xfrm>
              <a:off x="675872" y="4500661"/>
              <a:ext cx="991404" cy="307777"/>
            </a:xfrm>
            <a:prstGeom prst="rect">
              <a:avLst/>
            </a:prstGeom>
            <a:noFill/>
          </p:spPr>
          <p:txBody>
            <a:bodyPr wrap="square" rtlCol="0">
              <a:spAutoFit/>
            </a:bodyPr>
            <a:lstStyle/>
            <a:p>
              <a:r>
                <a:rPr lang="en-US" b="1" dirty="0">
                  <a:solidFill>
                    <a:schemeClr val="bg1"/>
                  </a:solidFill>
                  <a:latin typeface="Montserrat SemiBold" pitchFamily="2" charset="77"/>
                </a:rPr>
                <a:t>MARKET</a:t>
              </a:r>
            </a:p>
          </p:txBody>
        </p:sp>
      </p:grpSp>
    </p:spTree>
    <p:extLst>
      <p:ext uri="{BB962C8B-B14F-4D97-AF65-F5344CB8AC3E}">
        <p14:creationId xmlns:p14="http://schemas.microsoft.com/office/powerpoint/2010/main" val="93252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8" name="Picture 4" descr="white flower vase on surface">
            <a:extLst>
              <a:ext uri="{FF2B5EF4-FFF2-40B4-BE49-F238E27FC236}">
                <a16:creationId xmlns:a16="http://schemas.microsoft.com/office/drawing/2014/main" id="{3B3AA3E8-923B-8A1F-41E2-587D6C181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91" y="-270164"/>
            <a:ext cx="9869978" cy="729441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72;p16">
            <a:extLst>
              <a:ext uri="{FF2B5EF4-FFF2-40B4-BE49-F238E27FC236}">
                <a16:creationId xmlns:a16="http://schemas.microsoft.com/office/drawing/2014/main" id="{3A1FA6A7-1315-9B6E-9557-D77C87D0E90B}"/>
              </a:ext>
            </a:extLst>
          </p:cNvPr>
          <p:cNvSpPr txBox="1">
            <a:spLocks noGrp="1"/>
          </p:cNvSpPr>
          <p:nvPr>
            <p:ph type="title"/>
          </p:nvPr>
        </p:nvSpPr>
        <p:spPr>
          <a:xfrm>
            <a:off x="1161161" y="0"/>
            <a:ext cx="719667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0" b="1" dirty="0">
                <a:solidFill>
                  <a:srgbClr val="584032"/>
                </a:solidFill>
                <a:latin typeface="Montserrat Black" pitchFamily="2" charset="77"/>
              </a:rPr>
              <a:t>Questions</a:t>
            </a:r>
            <a:endParaRPr sz="8000" b="1" dirty="0">
              <a:solidFill>
                <a:srgbClr val="584032"/>
              </a:solidFill>
              <a:latin typeface="Montserrat Black" pitchFamily="2" charset="77"/>
            </a:endParaRPr>
          </a:p>
        </p:txBody>
      </p:sp>
    </p:spTree>
    <p:extLst>
      <p:ext uri="{BB962C8B-B14F-4D97-AF65-F5344CB8AC3E}">
        <p14:creationId xmlns:p14="http://schemas.microsoft.com/office/powerpoint/2010/main" val="3223085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blanket on a table next to a potted plant">
            <a:extLst>
              <a:ext uri="{FF2B5EF4-FFF2-40B4-BE49-F238E27FC236}">
                <a16:creationId xmlns:a16="http://schemas.microsoft.com/office/drawing/2014/main" id="{46D611AD-14B7-09BC-998B-2B0546C1E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109" y="0"/>
            <a:ext cx="3699164"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1AEA9F-00EC-3EB7-45DF-B832C00D9F54}"/>
              </a:ext>
            </a:extLst>
          </p:cNvPr>
          <p:cNvSpPr txBox="1"/>
          <p:nvPr/>
        </p:nvSpPr>
        <p:spPr>
          <a:xfrm>
            <a:off x="232968" y="1014389"/>
            <a:ext cx="4546537" cy="2677656"/>
          </a:xfrm>
          <a:prstGeom prst="rect">
            <a:avLst/>
          </a:prstGeom>
          <a:noFill/>
        </p:spPr>
        <p:txBody>
          <a:bodyPr wrap="square" rtlCol="0">
            <a:spAutoFit/>
          </a:bodyPr>
          <a:lstStyle/>
          <a:p>
            <a:r>
              <a:rPr lang="en-US" sz="2800" b="1" dirty="0">
                <a:solidFill>
                  <a:schemeClr val="accent5"/>
                </a:solidFill>
                <a:latin typeface="Montserrat Black" pitchFamily="2" charset="77"/>
              </a:rPr>
              <a:t>How we should allocate reserved dollars for </a:t>
            </a:r>
            <a:r>
              <a:rPr lang="en-US" sz="2800" b="1" dirty="0">
                <a:solidFill>
                  <a:schemeClr val="accent6"/>
                </a:solidFill>
                <a:latin typeface="Montserrat Black" pitchFamily="2" charset="77"/>
              </a:rPr>
              <a:t>investment</a:t>
            </a:r>
            <a:r>
              <a:rPr lang="en-US" sz="2800" b="1" dirty="0">
                <a:solidFill>
                  <a:schemeClr val="bg1"/>
                </a:solidFill>
                <a:latin typeface="Montserrat Black" pitchFamily="2" charset="77"/>
              </a:rPr>
              <a:t> </a:t>
            </a:r>
            <a:r>
              <a:rPr lang="en-US" sz="2800" b="1" dirty="0">
                <a:solidFill>
                  <a:schemeClr val="accent5"/>
                </a:solidFill>
                <a:latin typeface="Montserrat Black" pitchFamily="2" charset="77"/>
              </a:rPr>
              <a:t>into mortgage-backed securities using statistical analysis</a:t>
            </a:r>
          </a:p>
        </p:txBody>
      </p:sp>
      <p:sp>
        <p:nvSpPr>
          <p:cNvPr id="7" name="TextBox 6">
            <a:extLst>
              <a:ext uri="{FF2B5EF4-FFF2-40B4-BE49-F238E27FC236}">
                <a16:creationId xmlns:a16="http://schemas.microsoft.com/office/drawing/2014/main" id="{312C588B-B167-D52D-0529-C2943D1266EC}"/>
              </a:ext>
            </a:extLst>
          </p:cNvPr>
          <p:cNvSpPr txBox="1"/>
          <p:nvPr/>
        </p:nvSpPr>
        <p:spPr>
          <a:xfrm>
            <a:off x="525966" y="3822991"/>
            <a:ext cx="5017617" cy="261610"/>
          </a:xfrm>
          <a:prstGeom prst="rect">
            <a:avLst/>
          </a:prstGeom>
          <a:noFill/>
        </p:spPr>
        <p:txBody>
          <a:bodyPr wrap="square" rtlCol="0">
            <a:spAutoFit/>
          </a:bodyPr>
          <a:lstStyle/>
          <a:p>
            <a:r>
              <a:rPr lang="en-US" sz="1100" dirty="0">
                <a:solidFill>
                  <a:schemeClr val="accent5">
                    <a:alpha val="80000"/>
                  </a:schemeClr>
                </a:solidFill>
                <a:latin typeface="Source Sans Pro" panose="020B0503030403020204" pitchFamily="34" charset="0"/>
                <a:ea typeface="Source Sans Pro" panose="020B0503030403020204" pitchFamily="34" charset="0"/>
                <a:cs typeface="Open Sans" panose="020B0606030504020204" pitchFamily="34" charset="0"/>
              </a:rPr>
              <a:t>What is helpful information to evaluate before </a:t>
            </a:r>
            <a:r>
              <a:rPr lang="en-US" sz="1100" dirty="0">
                <a:solidFill>
                  <a:schemeClr val="accent5">
                    <a:alpha val="89000"/>
                  </a:schemeClr>
                </a:solidFill>
                <a:latin typeface="Source Sans Pro" panose="020B0503030403020204" pitchFamily="34" charset="0"/>
                <a:ea typeface="Source Sans Pro" panose="020B0503030403020204" pitchFamily="34" charset="0"/>
                <a:cs typeface="Open Sans" panose="020B0606030504020204" pitchFamily="34" charset="0"/>
              </a:rPr>
              <a:t>investing</a:t>
            </a:r>
            <a:r>
              <a:rPr lang="en-US" sz="1100" dirty="0">
                <a:solidFill>
                  <a:schemeClr val="accent5">
                    <a:alpha val="80000"/>
                  </a:schemeClr>
                </a:solidFill>
                <a:latin typeface="Source Sans Pro" panose="020B0503030403020204" pitchFamily="34" charset="0"/>
                <a:ea typeface="Source Sans Pro" panose="020B0503030403020204" pitchFamily="34" charset="0"/>
                <a:cs typeface="Open Sans" panose="020B0606030504020204" pitchFamily="34" charset="0"/>
              </a:rPr>
              <a:t>?</a:t>
            </a:r>
          </a:p>
        </p:txBody>
      </p:sp>
      <p:sp>
        <p:nvSpPr>
          <p:cNvPr id="9" name="TextBox 8">
            <a:extLst>
              <a:ext uri="{FF2B5EF4-FFF2-40B4-BE49-F238E27FC236}">
                <a16:creationId xmlns:a16="http://schemas.microsoft.com/office/drawing/2014/main" id="{55BEE305-6720-9596-5A5E-4B53ECCD6E18}"/>
              </a:ext>
            </a:extLst>
          </p:cNvPr>
          <p:cNvSpPr txBox="1"/>
          <p:nvPr/>
        </p:nvSpPr>
        <p:spPr>
          <a:xfrm>
            <a:off x="525966" y="4215547"/>
            <a:ext cx="4846539" cy="430887"/>
          </a:xfrm>
          <a:prstGeom prst="rect">
            <a:avLst/>
          </a:prstGeom>
          <a:noFill/>
        </p:spPr>
        <p:txBody>
          <a:bodyPr wrap="square" rtlCol="0">
            <a:spAutoFit/>
          </a:bodyPr>
          <a:lstStyle/>
          <a:p>
            <a:r>
              <a:rPr lang="en-US" sz="1100" u="none" strike="noStrike" dirty="0">
                <a:solidFill>
                  <a:schemeClr val="accent5">
                    <a:alpha val="89145"/>
                  </a:schemeClr>
                </a:solidFill>
                <a:effectLst/>
                <a:latin typeface="Source Sans Pro" panose="020B0503030403020204" pitchFamily="34" charset="0"/>
                <a:ea typeface="Source Sans Pro" panose="020B0503030403020204" pitchFamily="34" charset="0"/>
                <a:cs typeface="Open Sans" panose="020B0606030504020204" pitchFamily="34" charset="0"/>
              </a:rPr>
              <a:t>How can we determine what the best factors that will maximize returns while managing risk?</a:t>
            </a:r>
            <a:endParaRPr lang="en-US" sz="1100" dirty="0">
              <a:solidFill>
                <a:schemeClr val="accent5">
                  <a:alpha val="89145"/>
                </a:schemeClr>
              </a:solidFill>
              <a:latin typeface="Source Sans Pro" panose="020B0503030403020204" pitchFamily="34" charset="0"/>
              <a:ea typeface="Source Sans Pro" panose="020B0503030403020204" pitchFamily="34" charset="0"/>
              <a:cs typeface="Open Sans" panose="020B0606030504020204" pitchFamily="34" charset="0"/>
            </a:endParaRPr>
          </a:p>
        </p:txBody>
      </p:sp>
      <p:pic>
        <p:nvPicPr>
          <p:cNvPr id="11" name="Graphic 10" descr="Caret Right outline">
            <a:extLst>
              <a:ext uri="{FF2B5EF4-FFF2-40B4-BE49-F238E27FC236}">
                <a16:creationId xmlns:a16="http://schemas.microsoft.com/office/drawing/2014/main" id="{7F250129-1874-4F2A-57DE-68B36F96FE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334169" y="3870182"/>
            <a:ext cx="167227" cy="167227"/>
          </a:xfrm>
          <a:prstGeom prst="rect">
            <a:avLst/>
          </a:prstGeom>
        </p:spPr>
      </p:pic>
      <p:pic>
        <p:nvPicPr>
          <p:cNvPr id="12" name="Graphic 11" descr="Caret Right outline">
            <a:extLst>
              <a:ext uri="{FF2B5EF4-FFF2-40B4-BE49-F238E27FC236}">
                <a16:creationId xmlns:a16="http://schemas.microsoft.com/office/drawing/2014/main" id="{5C024120-9D79-5FF7-E842-06EFDCCA72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168" y="4263763"/>
            <a:ext cx="167227" cy="167227"/>
          </a:xfrm>
          <a:prstGeom prst="rect">
            <a:avLst/>
          </a:prstGeom>
        </p:spPr>
      </p:pic>
    </p:spTree>
    <p:extLst>
      <p:ext uri="{BB962C8B-B14F-4D97-AF65-F5344CB8AC3E}">
        <p14:creationId xmlns:p14="http://schemas.microsoft.com/office/powerpoint/2010/main" val="1221425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E9116060-41BF-5094-16DB-995D85778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54" y="-1164569"/>
            <a:ext cx="6123808" cy="881828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1918C1A-3C93-873A-8DCD-4DF946730839}"/>
              </a:ext>
            </a:extLst>
          </p:cNvPr>
          <p:cNvSpPr/>
          <p:nvPr/>
        </p:nvSpPr>
        <p:spPr>
          <a:xfrm>
            <a:off x="5804654" y="0"/>
            <a:ext cx="3339346" cy="514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311447A-589A-2BD8-5004-64D4F29BF6D2}"/>
              </a:ext>
            </a:extLst>
          </p:cNvPr>
          <p:cNvSpPr txBox="1"/>
          <p:nvPr/>
        </p:nvSpPr>
        <p:spPr>
          <a:xfrm>
            <a:off x="229932" y="677623"/>
            <a:ext cx="3239911" cy="2554545"/>
          </a:xfrm>
          <a:prstGeom prst="rect">
            <a:avLst/>
          </a:prstGeom>
          <a:noFill/>
        </p:spPr>
        <p:txBody>
          <a:bodyPr wrap="square" rtlCol="0">
            <a:spAutoFit/>
          </a:bodyPr>
          <a:lstStyle/>
          <a:p>
            <a:r>
              <a:rPr lang="en-US" sz="4000" b="1" dirty="0">
                <a:solidFill>
                  <a:srgbClr val="294120"/>
                </a:solidFill>
                <a:latin typeface="Montserrat Black" pitchFamily="2" charset="77"/>
              </a:rPr>
              <a:t>Ames, Iowa Housing Dataset ‘15</a:t>
            </a:r>
          </a:p>
        </p:txBody>
      </p:sp>
      <p:sp>
        <p:nvSpPr>
          <p:cNvPr id="12" name="TextBox 11">
            <a:extLst>
              <a:ext uri="{FF2B5EF4-FFF2-40B4-BE49-F238E27FC236}">
                <a16:creationId xmlns:a16="http://schemas.microsoft.com/office/drawing/2014/main" id="{2428659B-E758-3A01-2B81-52F1A0166444}"/>
              </a:ext>
            </a:extLst>
          </p:cNvPr>
          <p:cNvSpPr txBox="1"/>
          <p:nvPr/>
        </p:nvSpPr>
        <p:spPr>
          <a:xfrm>
            <a:off x="362930" y="3250934"/>
            <a:ext cx="4428823" cy="707886"/>
          </a:xfrm>
          <a:prstGeom prst="rect">
            <a:avLst/>
          </a:prstGeom>
          <a:noFill/>
        </p:spPr>
        <p:txBody>
          <a:bodyPr wrap="square" rtlCol="0">
            <a:spAutoFit/>
          </a:bodyPr>
          <a:lstStyle/>
          <a:p>
            <a:r>
              <a:rPr lang="en-US" sz="1000" dirty="0">
                <a:solidFill>
                  <a:srgbClr val="294120"/>
                </a:solidFill>
                <a:latin typeface="Source Sans Pro" panose="020B0503030403020204" pitchFamily="34" charset="0"/>
                <a:ea typeface="Source Sans Pro" panose="020B0503030403020204" pitchFamily="34" charset="0"/>
                <a:cs typeface="Open Sans" panose="020B0606030504020204" pitchFamily="34" charset="0"/>
              </a:rPr>
              <a:t>Widely recognize far is high quality and accuracy, the Ames, Iowa housing dataset includes a wide range of variables making it the ideal choice when predicting housing prices, understanding market trends and exploring the impact of different factors on property values.</a:t>
            </a:r>
          </a:p>
        </p:txBody>
      </p:sp>
      <p:grpSp>
        <p:nvGrpSpPr>
          <p:cNvPr id="28" name="Group 27">
            <a:extLst>
              <a:ext uri="{FF2B5EF4-FFF2-40B4-BE49-F238E27FC236}">
                <a16:creationId xmlns:a16="http://schemas.microsoft.com/office/drawing/2014/main" id="{3070EC77-B7E5-13E8-2FCA-29991415C42D}"/>
              </a:ext>
            </a:extLst>
          </p:cNvPr>
          <p:cNvGrpSpPr/>
          <p:nvPr/>
        </p:nvGrpSpPr>
        <p:grpSpPr>
          <a:xfrm>
            <a:off x="6712367" y="600393"/>
            <a:ext cx="1523921" cy="3819602"/>
            <a:chOff x="7104639" y="933076"/>
            <a:chExt cx="1523921" cy="3819602"/>
          </a:xfrm>
        </p:grpSpPr>
        <p:sp>
          <p:nvSpPr>
            <p:cNvPr id="13" name="TextBox 12">
              <a:extLst>
                <a:ext uri="{FF2B5EF4-FFF2-40B4-BE49-F238E27FC236}">
                  <a16:creationId xmlns:a16="http://schemas.microsoft.com/office/drawing/2014/main" id="{EC0539F1-92E3-AF74-EA85-2BB75AC3A862}"/>
                </a:ext>
              </a:extLst>
            </p:cNvPr>
            <p:cNvSpPr txBox="1"/>
            <p:nvPr/>
          </p:nvSpPr>
          <p:spPr>
            <a:xfrm>
              <a:off x="7261180" y="933076"/>
              <a:ext cx="1210838" cy="604214"/>
            </a:xfrm>
            <a:prstGeom prst="rect">
              <a:avLst/>
            </a:prstGeom>
            <a:noFill/>
          </p:spPr>
          <p:txBody>
            <a:bodyPr wrap="square" rtlCol="0">
              <a:spAutoFit/>
            </a:bodyPr>
            <a:lstStyle/>
            <a:p>
              <a:r>
                <a:rPr lang="en-US" sz="3200" b="1" dirty="0">
                  <a:solidFill>
                    <a:srgbClr val="294120"/>
                  </a:solidFill>
                  <a:latin typeface="Montserrat Black" pitchFamily="2" charset="77"/>
                </a:rPr>
                <a:t>100k</a:t>
              </a:r>
            </a:p>
          </p:txBody>
        </p:sp>
        <p:sp>
          <p:nvSpPr>
            <p:cNvPr id="18" name="TextBox 17">
              <a:extLst>
                <a:ext uri="{FF2B5EF4-FFF2-40B4-BE49-F238E27FC236}">
                  <a16:creationId xmlns:a16="http://schemas.microsoft.com/office/drawing/2014/main" id="{DC017EA0-1AB3-69A7-735B-2B83485C4A8E}"/>
                </a:ext>
              </a:extLst>
            </p:cNvPr>
            <p:cNvSpPr txBox="1"/>
            <p:nvPr/>
          </p:nvSpPr>
          <p:spPr>
            <a:xfrm>
              <a:off x="7209194" y="2914341"/>
              <a:ext cx="1314810" cy="584775"/>
            </a:xfrm>
            <a:prstGeom prst="rect">
              <a:avLst/>
            </a:prstGeom>
            <a:noFill/>
          </p:spPr>
          <p:txBody>
            <a:bodyPr wrap="square" rtlCol="0">
              <a:spAutoFit/>
            </a:bodyPr>
            <a:lstStyle/>
            <a:p>
              <a:r>
                <a:rPr lang="en-US" sz="3200" b="1" dirty="0">
                  <a:solidFill>
                    <a:srgbClr val="294120"/>
                  </a:solidFill>
                  <a:latin typeface="Montserrat Black" pitchFamily="2" charset="77"/>
                </a:rPr>
                <a:t>1,460</a:t>
              </a:r>
            </a:p>
          </p:txBody>
        </p:sp>
        <p:sp>
          <p:nvSpPr>
            <p:cNvPr id="20" name="TextBox 19">
              <a:extLst>
                <a:ext uri="{FF2B5EF4-FFF2-40B4-BE49-F238E27FC236}">
                  <a16:creationId xmlns:a16="http://schemas.microsoft.com/office/drawing/2014/main" id="{582C7C5B-D92F-19E5-69FA-D3EBEA4F54CD}"/>
                </a:ext>
              </a:extLst>
            </p:cNvPr>
            <p:cNvSpPr txBox="1"/>
            <p:nvPr/>
          </p:nvSpPr>
          <p:spPr>
            <a:xfrm>
              <a:off x="7463641" y="3902459"/>
              <a:ext cx="805917" cy="584775"/>
            </a:xfrm>
            <a:prstGeom prst="rect">
              <a:avLst/>
            </a:prstGeom>
            <a:noFill/>
          </p:spPr>
          <p:txBody>
            <a:bodyPr wrap="square" rtlCol="0">
              <a:spAutoFit/>
            </a:bodyPr>
            <a:lstStyle/>
            <a:p>
              <a:r>
                <a:rPr lang="en-US" sz="3200" b="1" dirty="0">
                  <a:solidFill>
                    <a:srgbClr val="294120"/>
                  </a:solidFill>
                  <a:latin typeface="Montserrat Black" pitchFamily="2" charset="77"/>
                </a:rPr>
                <a:t>80</a:t>
              </a:r>
            </a:p>
          </p:txBody>
        </p:sp>
        <p:sp>
          <p:nvSpPr>
            <p:cNvPr id="22" name="TextBox 21">
              <a:extLst>
                <a:ext uri="{FF2B5EF4-FFF2-40B4-BE49-F238E27FC236}">
                  <a16:creationId xmlns:a16="http://schemas.microsoft.com/office/drawing/2014/main" id="{41405623-CA73-7461-F0DD-914636BDEFAB}"/>
                </a:ext>
              </a:extLst>
            </p:cNvPr>
            <p:cNvSpPr txBox="1"/>
            <p:nvPr/>
          </p:nvSpPr>
          <p:spPr>
            <a:xfrm>
              <a:off x="7514441" y="1926224"/>
              <a:ext cx="704317" cy="584775"/>
            </a:xfrm>
            <a:prstGeom prst="rect">
              <a:avLst/>
            </a:prstGeom>
            <a:noFill/>
          </p:spPr>
          <p:txBody>
            <a:bodyPr wrap="square" rtlCol="0">
              <a:spAutoFit/>
            </a:bodyPr>
            <a:lstStyle/>
            <a:p>
              <a:r>
                <a:rPr lang="en-US" sz="3200" b="1" dirty="0">
                  <a:solidFill>
                    <a:srgbClr val="294120"/>
                  </a:solidFill>
                  <a:latin typeface="Montserrat Black" pitchFamily="2" charset="77"/>
                </a:rPr>
                <a:t>25</a:t>
              </a:r>
            </a:p>
          </p:txBody>
        </p:sp>
        <p:sp>
          <p:nvSpPr>
            <p:cNvPr id="17" name="TextBox 16">
              <a:extLst>
                <a:ext uri="{FF2B5EF4-FFF2-40B4-BE49-F238E27FC236}">
                  <a16:creationId xmlns:a16="http://schemas.microsoft.com/office/drawing/2014/main" id="{F93AEB21-EE6E-929F-CCD7-22D39C78C13E}"/>
                </a:ext>
              </a:extLst>
            </p:cNvPr>
            <p:cNvSpPr txBox="1"/>
            <p:nvPr/>
          </p:nvSpPr>
          <p:spPr>
            <a:xfrm>
              <a:off x="7372099" y="1431484"/>
              <a:ext cx="989000" cy="215444"/>
            </a:xfrm>
            <a:prstGeom prst="rect">
              <a:avLst/>
            </a:prstGeom>
            <a:noFill/>
          </p:spPr>
          <p:txBody>
            <a:bodyPr wrap="square" rtlCol="0">
              <a:spAutoFit/>
            </a:bodyPr>
            <a:lstStyle/>
            <a:p>
              <a:r>
                <a:rPr lang="en-US" sz="800" dirty="0">
                  <a:solidFill>
                    <a:srgbClr val="294120"/>
                  </a:solidFill>
                  <a:latin typeface="Source Sans Pro Light" panose="020B0403030403020204" pitchFamily="34" charset="0"/>
                  <a:ea typeface="Source Sans Pro Light" panose="020B0403030403020204" pitchFamily="34" charset="0"/>
                  <a:cs typeface="Open Sans" panose="020B0606030504020204" pitchFamily="34" charset="0"/>
                </a:rPr>
                <a:t>TOTAL RECORDS</a:t>
              </a:r>
            </a:p>
          </p:txBody>
        </p:sp>
        <p:sp>
          <p:nvSpPr>
            <p:cNvPr id="19" name="TextBox 18">
              <a:extLst>
                <a:ext uri="{FF2B5EF4-FFF2-40B4-BE49-F238E27FC236}">
                  <a16:creationId xmlns:a16="http://schemas.microsoft.com/office/drawing/2014/main" id="{8FA10970-DC7C-81C0-98B3-49C8588B8FB6}"/>
                </a:ext>
              </a:extLst>
            </p:cNvPr>
            <p:cNvSpPr txBox="1"/>
            <p:nvPr/>
          </p:nvSpPr>
          <p:spPr>
            <a:xfrm>
              <a:off x="7280397" y="3475895"/>
              <a:ext cx="1172404" cy="215444"/>
            </a:xfrm>
            <a:prstGeom prst="rect">
              <a:avLst/>
            </a:prstGeom>
            <a:noFill/>
          </p:spPr>
          <p:txBody>
            <a:bodyPr wrap="square" rtlCol="0">
              <a:spAutoFit/>
            </a:bodyPr>
            <a:lstStyle/>
            <a:p>
              <a:r>
                <a:rPr lang="en-US" sz="800" dirty="0">
                  <a:solidFill>
                    <a:srgbClr val="294120"/>
                  </a:solidFill>
                  <a:latin typeface="Source Sans Pro Light" panose="020B0403030403020204" pitchFamily="34" charset="0"/>
                  <a:ea typeface="Source Sans Pro Light" panose="020B0403030403020204" pitchFamily="34" charset="0"/>
                  <a:cs typeface="Open Sans" panose="020B0606030504020204" pitchFamily="34" charset="0"/>
                </a:rPr>
                <a:t>RESIDENTAL HOMES</a:t>
              </a:r>
            </a:p>
          </p:txBody>
        </p:sp>
        <p:sp>
          <p:nvSpPr>
            <p:cNvPr id="21" name="TextBox 20">
              <a:extLst>
                <a:ext uri="{FF2B5EF4-FFF2-40B4-BE49-F238E27FC236}">
                  <a16:creationId xmlns:a16="http://schemas.microsoft.com/office/drawing/2014/main" id="{FE78FA1A-4B47-8665-FFFE-32C4BEC0E127}"/>
                </a:ext>
              </a:extLst>
            </p:cNvPr>
            <p:cNvSpPr txBox="1"/>
            <p:nvPr/>
          </p:nvSpPr>
          <p:spPr>
            <a:xfrm>
              <a:off x="7104639" y="4414124"/>
              <a:ext cx="1523921" cy="338554"/>
            </a:xfrm>
            <a:prstGeom prst="rect">
              <a:avLst/>
            </a:prstGeom>
            <a:noFill/>
          </p:spPr>
          <p:txBody>
            <a:bodyPr wrap="square" rtlCol="0">
              <a:spAutoFit/>
            </a:bodyPr>
            <a:lstStyle/>
            <a:p>
              <a:pPr algn="ctr"/>
              <a:r>
                <a:rPr lang="en-US" sz="800" dirty="0">
                  <a:solidFill>
                    <a:srgbClr val="294120"/>
                  </a:solidFill>
                  <a:latin typeface="Source Sans Pro Light" panose="020B0403030403020204" pitchFamily="34" charset="0"/>
                  <a:ea typeface="Source Sans Pro Light" panose="020B0403030403020204" pitchFamily="34" charset="0"/>
                  <a:cs typeface="Open Sans" panose="020B0606030504020204" pitchFamily="34" charset="0"/>
                </a:rPr>
                <a:t>DETAILED VARIABLES ON SIZE, AGE, LOCATION, AND FEATURES</a:t>
              </a:r>
            </a:p>
          </p:txBody>
        </p:sp>
        <p:sp>
          <p:nvSpPr>
            <p:cNvPr id="23" name="TextBox 22">
              <a:extLst>
                <a:ext uri="{FF2B5EF4-FFF2-40B4-BE49-F238E27FC236}">
                  <a16:creationId xmlns:a16="http://schemas.microsoft.com/office/drawing/2014/main" id="{58DDFE27-DD6E-A328-7BDB-D1FCD26604C2}"/>
                </a:ext>
              </a:extLst>
            </p:cNvPr>
            <p:cNvSpPr txBox="1"/>
            <p:nvPr/>
          </p:nvSpPr>
          <p:spPr>
            <a:xfrm>
              <a:off x="7261180" y="2485615"/>
              <a:ext cx="1314810" cy="215444"/>
            </a:xfrm>
            <a:prstGeom prst="rect">
              <a:avLst/>
            </a:prstGeom>
            <a:noFill/>
          </p:spPr>
          <p:txBody>
            <a:bodyPr wrap="square" rtlCol="0">
              <a:spAutoFit/>
            </a:bodyPr>
            <a:lstStyle/>
            <a:p>
              <a:r>
                <a:rPr lang="en-US" sz="800" dirty="0">
                  <a:solidFill>
                    <a:srgbClr val="294120"/>
                  </a:solidFill>
                  <a:latin typeface="Source Sans Pro Light" panose="020B0403030403020204" pitchFamily="34" charset="0"/>
                  <a:ea typeface="Source Sans Pro Light" panose="020B0403030403020204" pitchFamily="34" charset="0"/>
                  <a:cs typeface="Open Sans" panose="020B0606030504020204" pitchFamily="34" charset="0"/>
                </a:rPr>
                <a:t>UNIQUE NEIGHBORHOODS</a:t>
              </a:r>
            </a:p>
          </p:txBody>
        </p:sp>
      </p:grpSp>
    </p:spTree>
    <p:extLst>
      <p:ext uri="{BB962C8B-B14F-4D97-AF65-F5344CB8AC3E}">
        <p14:creationId xmlns:p14="http://schemas.microsoft.com/office/powerpoint/2010/main" val="4251469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pic>
        <p:nvPicPr>
          <p:cNvPr id="4" name="Picture 3" descr="A white house with pink door&#10;&#10;Description automatically generated">
            <a:extLst>
              <a:ext uri="{FF2B5EF4-FFF2-40B4-BE49-F238E27FC236}">
                <a16:creationId xmlns:a16="http://schemas.microsoft.com/office/drawing/2014/main" id="{4CF81B3C-433B-1B0C-4759-320351FDCF26}"/>
              </a:ext>
            </a:extLst>
          </p:cNvPr>
          <p:cNvPicPr>
            <a:picLocks noChangeAspect="1"/>
          </p:cNvPicPr>
          <p:nvPr/>
        </p:nvPicPr>
        <p:blipFill>
          <a:blip r:embed="rId3"/>
          <a:stretch>
            <a:fillRect/>
          </a:stretch>
        </p:blipFill>
        <p:spPr>
          <a:xfrm>
            <a:off x="-31173" y="-33347"/>
            <a:ext cx="3730337" cy="5176847"/>
          </a:xfrm>
          <a:prstGeom prst="rect">
            <a:avLst/>
          </a:prstGeom>
        </p:spPr>
      </p:pic>
      <p:sp>
        <p:nvSpPr>
          <p:cNvPr id="72" name="Google Shape;72;p16"/>
          <p:cNvSpPr txBox="1">
            <a:spLocks noGrp="1"/>
          </p:cNvSpPr>
          <p:nvPr>
            <p:ph type="title"/>
          </p:nvPr>
        </p:nvSpPr>
        <p:spPr>
          <a:xfrm>
            <a:off x="3699136" y="0"/>
            <a:ext cx="544486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solidFill>
                  <a:srgbClr val="D9B11F"/>
                </a:solidFill>
                <a:latin typeface="Montserrat Black" pitchFamily="2" charset="77"/>
              </a:rPr>
              <a:t>Hypotheses.</a:t>
            </a:r>
            <a:endParaRPr sz="6000" b="1" dirty="0">
              <a:solidFill>
                <a:srgbClr val="D9B11F"/>
              </a:solidFill>
              <a:latin typeface="Montserrat Black" pitchFamily="2" charset="77"/>
            </a:endParaRPr>
          </a:p>
        </p:txBody>
      </p:sp>
      <p:sp>
        <p:nvSpPr>
          <p:cNvPr id="10" name="Oval 9">
            <a:extLst>
              <a:ext uri="{FF2B5EF4-FFF2-40B4-BE49-F238E27FC236}">
                <a16:creationId xmlns:a16="http://schemas.microsoft.com/office/drawing/2014/main" id="{185387DA-56AB-E8AE-E026-B6CC5E47EB44}"/>
              </a:ext>
            </a:extLst>
          </p:cNvPr>
          <p:cNvSpPr/>
          <p:nvPr/>
        </p:nvSpPr>
        <p:spPr>
          <a:xfrm>
            <a:off x="4000500" y="1485900"/>
            <a:ext cx="550718" cy="550718"/>
          </a:xfrm>
          <a:prstGeom prst="ellipse">
            <a:avLst/>
          </a:prstGeom>
          <a:noFill/>
          <a:ln>
            <a:solidFill>
              <a:srgbClr val="D9B1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6C98ED0-5AC6-13CA-51B5-B6965C52737B}"/>
              </a:ext>
            </a:extLst>
          </p:cNvPr>
          <p:cNvSpPr/>
          <p:nvPr/>
        </p:nvSpPr>
        <p:spPr>
          <a:xfrm>
            <a:off x="3995304" y="3797000"/>
            <a:ext cx="550718" cy="550718"/>
          </a:xfrm>
          <a:prstGeom prst="ellipse">
            <a:avLst/>
          </a:prstGeom>
          <a:noFill/>
          <a:ln>
            <a:solidFill>
              <a:srgbClr val="D9B1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E7D50C-CE11-CBD3-F03B-4DABBA8D81B5}"/>
              </a:ext>
            </a:extLst>
          </p:cNvPr>
          <p:cNvSpPr/>
          <p:nvPr/>
        </p:nvSpPr>
        <p:spPr>
          <a:xfrm>
            <a:off x="4000500" y="2641450"/>
            <a:ext cx="550718" cy="550718"/>
          </a:xfrm>
          <a:prstGeom prst="ellipse">
            <a:avLst/>
          </a:prstGeom>
          <a:noFill/>
          <a:ln>
            <a:solidFill>
              <a:srgbClr val="D9B1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DF31E1-4E29-93C2-004F-9FBF89D073FC}"/>
              </a:ext>
            </a:extLst>
          </p:cNvPr>
          <p:cNvSpPr txBox="1"/>
          <p:nvPr/>
        </p:nvSpPr>
        <p:spPr>
          <a:xfrm>
            <a:off x="4085300" y="1607371"/>
            <a:ext cx="391535" cy="307777"/>
          </a:xfrm>
          <a:prstGeom prst="rect">
            <a:avLst/>
          </a:prstGeom>
          <a:noFill/>
        </p:spPr>
        <p:txBody>
          <a:bodyPr wrap="square" rtlCol="0">
            <a:spAutoFit/>
          </a:bodyPr>
          <a:lstStyle/>
          <a:p>
            <a:r>
              <a:rPr lang="en-US" b="1" dirty="0">
                <a:solidFill>
                  <a:srgbClr val="D9B11F"/>
                </a:solidFill>
                <a:latin typeface="Montserrat SemiBold" pitchFamily="2" charset="77"/>
              </a:rPr>
              <a:t>01</a:t>
            </a:r>
          </a:p>
        </p:txBody>
      </p:sp>
      <p:sp>
        <p:nvSpPr>
          <p:cNvPr id="14" name="TextBox 13">
            <a:extLst>
              <a:ext uri="{FF2B5EF4-FFF2-40B4-BE49-F238E27FC236}">
                <a16:creationId xmlns:a16="http://schemas.microsoft.com/office/drawing/2014/main" id="{2FD63124-5A6E-4837-A0BE-43B45E980949}"/>
              </a:ext>
            </a:extLst>
          </p:cNvPr>
          <p:cNvSpPr txBox="1"/>
          <p:nvPr/>
        </p:nvSpPr>
        <p:spPr>
          <a:xfrm>
            <a:off x="4064489" y="2762921"/>
            <a:ext cx="412346" cy="307777"/>
          </a:xfrm>
          <a:prstGeom prst="rect">
            <a:avLst/>
          </a:prstGeom>
          <a:noFill/>
        </p:spPr>
        <p:txBody>
          <a:bodyPr wrap="square" rtlCol="0">
            <a:spAutoFit/>
          </a:bodyPr>
          <a:lstStyle/>
          <a:p>
            <a:r>
              <a:rPr lang="en-US" b="1" dirty="0">
                <a:solidFill>
                  <a:srgbClr val="D9B11F"/>
                </a:solidFill>
                <a:latin typeface="Montserrat SemiBold" pitchFamily="2" charset="77"/>
              </a:rPr>
              <a:t>02</a:t>
            </a:r>
          </a:p>
        </p:txBody>
      </p:sp>
      <p:sp>
        <p:nvSpPr>
          <p:cNvPr id="15" name="TextBox 14">
            <a:extLst>
              <a:ext uri="{FF2B5EF4-FFF2-40B4-BE49-F238E27FC236}">
                <a16:creationId xmlns:a16="http://schemas.microsoft.com/office/drawing/2014/main" id="{18C4D040-85C9-4F86-CCAE-8CA0D09E2B1B}"/>
              </a:ext>
            </a:extLst>
          </p:cNvPr>
          <p:cNvSpPr txBox="1"/>
          <p:nvPr/>
        </p:nvSpPr>
        <p:spPr>
          <a:xfrm>
            <a:off x="4064489" y="3918470"/>
            <a:ext cx="412346" cy="307777"/>
          </a:xfrm>
          <a:prstGeom prst="rect">
            <a:avLst/>
          </a:prstGeom>
          <a:noFill/>
        </p:spPr>
        <p:txBody>
          <a:bodyPr wrap="square" rtlCol="0">
            <a:spAutoFit/>
          </a:bodyPr>
          <a:lstStyle/>
          <a:p>
            <a:r>
              <a:rPr lang="en-US" b="1" dirty="0">
                <a:solidFill>
                  <a:srgbClr val="D9B11F"/>
                </a:solidFill>
                <a:latin typeface="Montserrat SemiBold" pitchFamily="2" charset="77"/>
              </a:rPr>
              <a:t>03</a:t>
            </a:r>
          </a:p>
        </p:txBody>
      </p:sp>
      <p:sp>
        <p:nvSpPr>
          <p:cNvPr id="17" name="TextBox 16">
            <a:extLst>
              <a:ext uri="{FF2B5EF4-FFF2-40B4-BE49-F238E27FC236}">
                <a16:creationId xmlns:a16="http://schemas.microsoft.com/office/drawing/2014/main" id="{7FFB808C-CEBE-A7B8-6EFD-64870DF1B6A5}"/>
              </a:ext>
            </a:extLst>
          </p:cNvPr>
          <p:cNvSpPr txBox="1"/>
          <p:nvPr/>
        </p:nvSpPr>
        <p:spPr>
          <a:xfrm>
            <a:off x="4592784" y="1446186"/>
            <a:ext cx="4041550" cy="738664"/>
          </a:xfrm>
          <a:prstGeom prst="rect">
            <a:avLst/>
          </a:prstGeom>
          <a:noFill/>
        </p:spPr>
        <p:txBody>
          <a:bodyPr wrap="square">
            <a:spAutoFit/>
          </a:bodyPr>
          <a:lstStyle/>
          <a:p>
            <a:r>
              <a:rPr lang="en-US" sz="1400" dirty="0">
                <a:solidFill>
                  <a:srgbClr val="D9B11F"/>
                </a:solidFill>
                <a:latin typeface="Source Sans Pro" panose="020B0503030403020204" pitchFamily="34" charset="0"/>
                <a:ea typeface="Source Sans Pro" panose="020B0503030403020204" pitchFamily="34" charset="0"/>
              </a:rPr>
              <a:t>Is there a significant difference in investing in above average quality homes compared to below average quality homes?</a:t>
            </a:r>
          </a:p>
        </p:txBody>
      </p:sp>
      <p:sp>
        <p:nvSpPr>
          <p:cNvPr id="18" name="TextBox 17">
            <a:extLst>
              <a:ext uri="{FF2B5EF4-FFF2-40B4-BE49-F238E27FC236}">
                <a16:creationId xmlns:a16="http://schemas.microsoft.com/office/drawing/2014/main" id="{BD485AB7-574A-C80D-A036-38E3C47DD3CF}"/>
              </a:ext>
            </a:extLst>
          </p:cNvPr>
          <p:cNvSpPr txBox="1"/>
          <p:nvPr/>
        </p:nvSpPr>
        <p:spPr>
          <a:xfrm>
            <a:off x="4615207" y="3761846"/>
            <a:ext cx="4041550" cy="523220"/>
          </a:xfrm>
          <a:prstGeom prst="rect">
            <a:avLst/>
          </a:prstGeom>
          <a:noFill/>
        </p:spPr>
        <p:txBody>
          <a:bodyPr wrap="square">
            <a:spAutoFit/>
          </a:bodyPr>
          <a:lstStyle/>
          <a:p>
            <a:r>
              <a:rPr lang="en-US" sz="1400" dirty="0">
                <a:solidFill>
                  <a:srgbClr val="D9B11F"/>
                </a:solidFill>
                <a:latin typeface="Source Sans Pro" panose="020B0503030403020204" pitchFamily="34" charset="0"/>
                <a:ea typeface="Source Sans Pro" panose="020B0503030403020204" pitchFamily="34" charset="0"/>
              </a:rPr>
              <a:t>Is there a significant difference in investing in one story homes compared to two-story homes?</a:t>
            </a:r>
          </a:p>
        </p:txBody>
      </p:sp>
      <p:sp>
        <p:nvSpPr>
          <p:cNvPr id="19" name="TextBox 18">
            <a:extLst>
              <a:ext uri="{FF2B5EF4-FFF2-40B4-BE49-F238E27FC236}">
                <a16:creationId xmlns:a16="http://schemas.microsoft.com/office/drawing/2014/main" id="{41AA873B-147D-C542-7D34-06308FA795E3}"/>
              </a:ext>
            </a:extLst>
          </p:cNvPr>
          <p:cNvSpPr txBox="1"/>
          <p:nvPr/>
        </p:nvSpPr>
        <p:spPr>
          <a:xfrm>
            <a:off x="4615207" y="2605495"/>
            <a:ext cx="3730337" cy="738664"/>
          </a:xfrm>
          <a:prstGeom prst="rect">
            <a:avLst/>
          </a:prstGeom>
          <a:noFill/>
        </p:spPr>
        <p:txBody>
          <a:bodyPr wrap="square">
            <a:spAutoFit/>
          </a:bodyPr>
          <a:lstStyle/>
          <a:p>
            <a:r>
              <a:rPr lang="en-US" sz="1400" dirty="0">
                <a:solidFill>
                  <a:srgbClr val="D9B11F"/>
                </a:solidFill>
                <a:latin typeface="Source Sans Pro" panose="020B0503030403020204" pitchFamily="34" charset="0"/>
                <a:ea typeface="Source Sans Pro" panose="020B0503030403020204" pitchFamily="34" charset="0"/>
              </a:rPr>
              <a:t>Is there a significant difference in investing in top neighborhoods compared to other neighborhoods?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pic>
        <p:nvPicPr>
          <p:cNvPr id="2" name="Picture 1">
            <a:extLst>
              <a:ext uri="{FF2B5EF4-FFF2-40B4-BE49-F238E27FC236}">
                <a16:creationId xmlns:a16="http://schemas.microsoft.com/office/drawing/2014/main" id="{6383E95F-6777-E366-3FFC-BDCEB3CEE9CE}"/>
              </a:ext>
            </a:extLst>
          </p:cNvPr>
          <p:cNvPicPr>
            <a:picLocks noChangeAspect="1"/>
          </p:cNvPicPr>
          <p:nvPr/>
        </p:nvPicPr>
        <p:blipFill>
          <a:blip r:embed="rId3"/>
          <a:stretch>
            <a:fillRect/>
          </a:stretch>
        </p:blipFill>
        <p:spPr>
          <a:xfrm>
            <a:off x="0" y="0"/>
            <a:ext cx="9144000" cy="5143500"/>
          </a:xfrm>
          <a:prstGeom prst="rect">
            <a:avLst/>
          </a:prstGeom>
        </p:spPr>
      </p:pic>
      <p:sp>
        <p:nvSpPr>
          <p:cNvPr id="78" name="Google Shape;78;p17"/>
          <p:cNvSpPr txBox="1">
            <a:spLocks noGrp="1"/>
          </p:cNvSpPr>
          <p:nvPr>
            <p:ph type="title"/>
          </p:nvPr>
        </p:nvSpPr>
        <p:spPr>
          <a:xfrm>
            <a:off x="311700" y="187069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solidFill>
                  <a:schemeClr val="bg1"/>
                </a:solidFill>
                <a:latin typeface="Montserrat Black" pitchFamily="2" charset="77"/>
              </a:rPr>
              <a:t>Statistical Methods. </a:t>
            </a:r>
            <a:endParaRPr sz="6000" b="1" dirty="0">
              <a:solidFill>
                <a:schemeClr val="bg1"/>
              </a:solidFill>
              <a:latin typeface="Montserrat Black" pitchFamily="2" charset="77"/>
            </a:endParaRPr>
          </a:p>
        </p:txBody>
      </p:sp>
      <p:pic>
        <p:nvPicPr>
          <p:cNvPr id="3" name="Picture 2">
            <a:extLst>
              <a:ext uri="{FF2B5EF4-FFF2-40B4-BE49-F238E27FC236}">
                <a16:creationId xmlns:a16="http://schemas.microsoft.com/office/drawing/2014/main" id="{A25C33DD-C96D-A3C6-635D-6B92AB69D39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40" b="89954" l="3525" r="90000">
                        <a14:foregroundMark x1="59350" y1="67693" x2="70900" y2="64053"/>
                        <a14:foregroundMark x1="70900" y1="64053" x2="81950" y2="57158"/>
                        <a14:foregroundMark x1="81950" y1="57158" x2="76800" y2="51838"/>
                        <a14:foregroundMark x1="76800" y1="51838" x2="71275" y2="51733"/>
                        <a14:foregroundMark x1="12825" y1="72489" x2="7350" y2="73469"/>
                        <a14:foregroundMark x1="7350" y1="73469" x2="10950" y2="80399"/>
                        <a14:foregroundMark x1="10950" y1="80399" x2="23825" y2="83794"/>
                        <a14:foregroundMark x1="23825" y1="83794" x2="30375" y2="81589"/>
                        <a14:foregroundMark x1="5375" y1="74134" x2="3525" y2="73119"/>
                        <a14:foregroundMark x1="60425" y1="54078" x2="55000" y2="54183"/>
                        <a14:foregroundMark x1="55000" y1="54183" x2="60375" y2="53798"/>
                        <a14:foregroundMark x1="60375" y1="53798" x2="55150" y2="53938"/>
                        <a14:foregroundMark x1="55150" y1="53938" x2="54900" y2="54078"/>
                        <a14:foregroundMark x1="42250" y1="55758" x2="36250" y2="58628"/>
                        <a14:foregroundMark x1="36250" y1="58628" x2="40275" y2="64578"/>
                        <a14:foregroundMark x1="40275" y1="64578" x2="40325" y2="64578"/>
                        <a14:foregroundMark x1="13775" y1="71264" x2="22025" y2="68848"/>
                        <a14:foregroundMark x1="20900" y1="67728" x2="32025" y2="63318"/>
                        <a14:backgroundMark x1="9225" y1="47532" x2="17025" y2="47532"/>
                        <a14:backgroundMark x1="17025" y1="47532" x2="33250" y2="44207"/>
                        <a14:backgroundMark x1="33250" y1="44207" x2="15625" y2="43787"/>
                        <a14:backgroundMark x1="15625" y1="43787" x2="45000" y2="25166"/>
                        <a14:backgroundMark x1="45000" y1="25166" x2="24850" y2="37137"/>
                        <a14:backgroundMark x1="24850" y1="37137" x2="49200" y2="35562"/>
                        <a14:backgroundMark x1="49200" y1="35562" x2="35350" y2="36787"/>
                        <a14:backgroundMark x1="35350" y1="36787" x2="59650" y2="32272"/>
                        <a14:backgroundMark x1="59650" y1="32272" x2="38150" y2="38117"/>
                        <a14:backgroundMark x1="38150" y1="38117" x2="59625" y2="36402"/>
                        <a14:backgroundMark x1="59625" y1="36402" x2="47050" y2="42947"/>
                        <a14:backgroundMark x1="47050" y1="42947" x2="58150" y2="47462"/>
                        <a14:backgroundMark x1="58150" y1="47462" x2="63000" y2="42142"/>
                        <a14:backgroundMark x1="63000" y1="42142" x2="64525" y2="30102"/>
                        <a14:backgroundMark x1="64525" y1="30102" x2="58775" y2="31502"/>
                        <a14:backgroundMark x1="58775" y1="31502" x2="67950" y2="32867"/>
                        <a14:backgroundMark x1="67950" y1="32867" x2="57000" y2="37942"/>
                        <a14:backgroundMark x1="57000" y1="37942" x2="51925" y2="44137"/>
                        <a14:backgroundMark x1="51925" y1="44137" x2="46675" y2="47322"/>
                        <a14:backgroundMark x1="46675" y1="47322" x2="38075" y2="42772"/>
                        <a14:backgroundMark x1="38075" y1="42772" x2="46425" y2="44067"/>
                        <a14:backgroundMark x1="46425" y1="44067" x2="51075" y2="37767"/>
                        <a14:backgroundMark x1="51075" y1="37767" x2="57800" y2="35982"/>
                        <a14:backgroundMark x1="57800" y1="35982" x2="55875" y2="45607"/>
                        <a14:backgroundMark x1="55875" y1="45607" x2="44075" y2="49807"/>
                        <a14:backgroundMark x1="44075" y1="49807" x2="41350" y2="41477"/>
                        <a14:backgroundMark x1="41350" y1="41477" x2="43450" y2="37277"/>
                        <a14:backgroundMark x1="3375" y1="59888" x2="32750" y2="50123"/>
                        <a14:backgroundMark x1="32750" y1="50123" x2="8725" y2="59048"/>
                        <a14:backgroundMark x1="8725" y1="59048" x2="31175" y2="53063"/>
                        <a14:backgroundMark x1="31175" y1="53063" x2="7975" y2="60028"/>
                        <a14:backgroundMark x1="7975" y1="60028" x2="19550" y2="57088"/>
                        <a14:backgroundMark x1="19550" y1="57088" x2="6575" y2="63563"/>
                        <a14:backgroundMark x1="6575" y1="63563" x2="11850" y2="56423"/>
                        <a14:backgroundMark x1="11850" y1="56423" x2="24875" y2="50088"/>
                        <a14:backgroundMark x1="24875" y1="50088" x2="24900" y2="50228"/>
                        <a14:backgroundMark x1="38900" y1="55758" x2="41525" y2="55478"/>
                        <a14:backgroundMark x1="10175" y1="81799" x2="20425" y2="85614"/>
                        <a14:backgroundMark x1="20425" y1="85614" x2="20325" y2="85649"/>
                      </a14:backgroundRemoval>
                    </a14:imgEffect>
                  </a14:imgLayer>
                </a14:imgProps>
              </a:ext>
            </a:extLst>
          </a:blip>
          <a:stretch>
            <a:fill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EEA29ED3-E91E-496F-B591-ED392E009A0E}"/>
              </a:ext>
            </a:extLst>
          </p:cNvPr>
          <p:cNvSpPr txBox="1"/>
          <p:nvPr/>
        </p:nvSpPr>
        <p:spPr>
          <a:xfrm>
            <a:off x="5434016" y="4321231"/>
            <a:ext cx="3398284" cy="553998"/>
          </a:xfrm>
          <a:prstGeom prst="rect">
            <a:avLst/>
          </a:prstGeom>
          <a:noFill/>
        </p:spPr>
        <p:txBody>
          <a:bodyPr wrap="square" rtlCol="0">
            <a:spAutoFit/>
          </a:bodyPr>
          <a:lstStyle/>
          <a:p>
            <a:pPr algn="r"/>
            <a:r>
              <a:rPr lang="en-US" sz="1000" dirty="0">
                <a:solidFill>
                  <a:schemeClr val="bg1"/>
                </a:solidFill>
                <a:latin typeface="Source Sans Pro" panose="020B0503030403020204" pitchFamily="34" charset="0"/>
                <a:ea typeface="Source Sans Pro" panose="020B0503030403020204" pitchFamily="34" charset="0"/>
                <a:cs typeface="Open Sans" panose="020B0606030504020204" pitchFamily="34" charset="0"/>
              </a:rPr>
              <a:t>A T-Test is used to determine whether the observed differences in our data are due to chance or if they are statistically significant.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2311801459"/>
              </p:ext>
            </p:extLst>
          </p:nvPr>
        </p:nvGraphicFramePr>
        <p:xfrm>
          <a:off x="100018" y="974086"/>
          <a:ext cx="7970555" cy="416941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D063F917-245A-F0C5-7571-9BAA4C7206A4}"/>
              </a:ext>
            </a:extLst>
          </p:cNvPr>
          <p:cNvSpPr txBox="1"/>
          <p:nvPr/>
        </p:nvSpPr>
        <p:spPr>
          <a:xfrm>
            <a:off x="1192613" y="801864"/>
            <a:ext cx="6497619" cy="430887"/>
          </a:xfrm>
          <a:prstGeom prst="rect">
            <a:avLst/>
          </a:prstGeom>
          <a:noFill/>
        </p:spPr>
        <p:txBody>
          <a:bodyPr wrap="square" rtlCol="0">
            <a:spAutoFit/>
          </a:bodyPr>
          <a:lstStyle/>
          <a:p>
            <a:pPr algn="ctr"/>
            <a:r>
              <a:rPr lang="en-US" sz="1100" dirty="0">
                <a:solidFill>
                  <a:srgbClr val="000000">
                    <a:alpha val="70000"/>
                  </a:srgbClr>
                </a:solidFill>
                <a:latin typeface="Source Sans Pro" panose="020B0503030403020204" pitchFamily="34" charset="0"/>
                <a:ea typeface="Source Sans Pro" panose="020B0503030403020204" pitchFamily="34" charset="0"/>
                <a:cs typeface="Open Sans" panose="020B0606030504020204" pitchFamily="34" charset="0"/>
              </a:rPr>
              <a:t>Testing if there is a significant difference between above average quality homes and below average quality homes.</a:t>
            </a:r>
          </a:p>
        </p:txBody>
      </p:sp>
      <p:sp>
        <p:nvSpPr>
          <p:cNvPr id="13" name="Google Shape;72;p16">
            <a:extLst>
              <a:ext uri="{FF2B5EF4-FFF2-40B4-BE49-F238E27FC236}">
                <a16:creationId xmlns:a16="http://schemas.microsoft.com/office/drawing/2014/main" id="{5B3D4926-433D-4D0C-7149-5631A27B861A}"/>
              </a:ext>
            </a:extLst>
          </p:cNvPr>
          <p:cNvSpPr txBox="1">
            <a:spLocks noGrp="1"/>
          </p:cNvSpPr>
          <p:nvPr>
            <p:ph type="title"/>
          </p:nvPr>
        </p:nvSpPr>
        <p:spPr>
          <a:xfrm>
            <a:off x="2786848" y="-44990"/>
            <a:ext cx="33091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solidFill>
                  <a:schemeClr val="tx1"/>
                </a:solidFill>
                <a:latin typeface="Montserrat Black" pitchFamily="2" charset="77"/>
              </a:rPr>
              <a:t>Test 01.</a:t>
            </a:r>
            <a:endParaRPr sz="6000" b="1" dirty="0">
              <a:solidFill>
                <a:schemeClr val="tx1"/>
              </a:solidFill>
              <a:latin typeface="Montserrat Black" pitchFamily="2" charset="77"/>
            </a:endParaRPr>
          </a:p>
        </p:txBody>
      </p:sp>
      <p:sp>
        <p:nvSpPr>
          <p:cNvPr id="14" name="Google Shape;72;p16">
            <a:extLst>
              <a:ext uri="{FF2B5EF4-FFF2-40B4-BE49-F238E27FC236}">
                <a16:creationId xmlns:a16="http://schemas.microsoft.com/office/drawing/2014/main" id="{CA919D7F-B75E-E01A-863F-F2F4CD7FCAE6}"/>
              </a:ext>
            </a:extLst>
          </p:cNvPr>
          <p:cNvSpPr txBox="1">
            <a:spLocks/>
          </p:cNvSpPr>
          <p:nvPr/>
        </p:nvSpPr>
        <p:spPr>
          <a:xfrm>
            <a:off x="485655" y="4488594"/>
            <a:ext cx="2668363"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chemeClr val="tx1"/>
                </a:solidFill>
                <a:latin typeface="Montserrat" pitchFamily="2" charset="77"/>
              </a:rPr>
              <a:t>$24 PER SQ FT.</a:t>
            </a:r>
          </a:p>
        </p:txBody>
      </p:sp>
      <p:sp>
        <p:nvSpPr>
          <p:cNvPr id="15" name="Google Shape;72;p16">
            <a:extLst>
              <a:ext uri="{FF2B5EF4-FFF2-40B4-BE49-F238E27FC236}">
                <a16:creationId xmlns:a16="http://schemas.microsoft.com/office/drawing/2014/main" id="{80DAB3AB-CC7E-0622-1B2C-DB9ECAD39779}"/>
              </a:ext>
            </a:extLst>
          </p:cNvPr>
          <p:cNvSpPr txBox="1">
            <a:spLocks/>
          </p:cNvSpPr>
          <p:nvPr/>
        </p:nvSpPr>
        <p:spPr>
          <a:xfrm>
            <a:off x="4204833" y="4488594"/>
            <a:ext cx="3309151"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chemeClr val="tx1"/>
                </a:solidFill>
                <a:latin typeface="Montserrat" pitchFamily="2" charset="77"/>
              </a:rPr>
              <a:t>$16 PER SQ FT.</a:t>
            </a:r>
          </a:p>
        </p:txBody>
      </p:sp>
      <p:grpSp>
        <p:nvGrpSpPr>
          <p:cNvPr id="25" name="Group 24">
            <a:extLst>
              <a:ext uri="{FF2B5EF4-FFF2-40B4-BE49-F238E27FC236}">
                <a16:creationId xmlns:a16="http://schemas.microsoft.com/office/drawing/2014/main" id="{3C970566-E9A9-4D26-59DF-1641D9B1CF3D}"/>
              </a:ext>
            </a:extLst>
          </p:cNvPr>
          <p:cNvGrpSpPr/>
          <p:nvPr/>
        </p:nvGrpSpPr>
        <p:grpSpPr>
          <a:xfrm>
            <a:off x="4282398" y="1633031"/>
            <a:ext cx="3702036" cy="1569660"/>
            <a:chOff x="4204833" y="1595831"/>
            <a:chExt cx="3702036" cy="1569660"/>
          </a:xfrm>
        </p:grpSpPr>
        <p:sp>
          <p:nvSpPr>
            <p:cNvPr id="17" name="TextBox 16">
              <a:extLst>
                <a:ext uri="{FF2B5EF4-FFF2-40B4-BE49-F238E27FC236}">
                  <a16:creationId xmlns:a16="http://schemas.microsoft.com/office/drawing/2014/main" id="{9E22D7BD-6FBE-36A1-DD1E-AA34DD57E90A}"/>
                </a:ext>
              </a:extLst>
            </p:cNvPr>
            <p:cNvSpPr txBox="1"/>
            <p:nvPr/>
          </p:nvSpPr>
          <p:spPr>
            <a:xfrm>
              <a:off x="4925130" y="1842052"/>
              <a:ext cx="2981739" cy="1169551"/>
            </a:xfrm>
            <a:prstGeom prst="rect">
              <a:avLst/>
            </a:prstGeom>
            <a:noFill/>
          </p:spPr>
          <p:txBody>
            <a:bodyPr wrap="square" rtlCol="0">
              <a:spAutoFit/>
            </a:bodyPr>
            <a:lstStyle/>
            <a:p>
              <a:r>
                <a:rPr lang="en-US" dirty="0">
                  <a:solidFill>
                    <a:schemeClr val="tx1"/>
                  </a:solidFill>
                  <a:effectLst/>
                  <a:latin typeface="Montserrat" pitchFamily="2" charset="77"/>
                </a:rPr>
                <a:t>With P-value of approx. 0.00, investing in </a:t>
              </a:r>
              <a:r>
                <a:rPr lang="en-US" b="1" dirty="0">
                  <a:solidFill>
                    <a:schemeClr val="accent5"/>
                  </a:solidFill>
                  <a:effectLst/>
                  <a:latin typeface="Montserrat" pitchFamily="2" charset="77"/>
                </a:rPr>
                <a:t>AAQ homes </a:t>
              </a:r>
              <a:r>
                <a:rPr lang="en-US" dirty="0">
                  <a:solidFill>
                    <a:schemeClr val="tx1"/>
                  </a:solidFill>
                  <a:effectLst/>
                  <a:latin typeface="Montserrat" pitchFamily="2" charset="77"/>
                </a:rPr>
                <a:t>results in higher returns. With 95% confidence, the difference is between </a:t>
              </a:r>
              <a:r>
                <a:rPr lang="en-US" b="1" dirty="0">
                  <a:solidFill>
                    <a:schemeClr val="accent5"/>
                  </a:solidFill>
                  <a:effectLst/>
                  <a:latin typeface="Montserrat" pitchFamily="2" charset="77"/>
                </a:rPr>
                <a:t>$8 to $10 more</a:t>
              </a:r>
              <a:endParaRPr lang="en-US" b="1" dirty="0">
                <a:solidFill>
                  <a:schemeClr val="accent5"/>
                </a:solidFill>
                <a:latin typeface="Montserrat" pitchFamily="2" charset="77"/>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75051EDF-47B9-18FC-C206-1407AC6FE7E4}"/>
                </a:ext>
              </a:extLst>
            </p:cNvPr>
            <p:cNvSpPr txBox="1"/>
            <p:nvPr/>
          </p:nvSpPr>
          <p:spPr>
            <a:xfrm>
              <a:off x="4204833" y="1595831"/>
              <a:ext cx="978715" cy="1569660"/>
            </a:xfrm>
            <a:prstGeom prst="rect">
              <a:avLst/>
            </a:prstGeom>
            <a:noFill/>
          </p:spPr>
          <p:txBody>
            <a:bodyPr wrap="square" rtlCol="0">
              <a:spAutoFit/>
            </a:bodyPr>
            <a:lstStyle/>
            <a:p>
              <a:r>
                <a:rPr lang="en-US" sz="9600" b="1" dirty="0">
                  <a:latin typeface="Montserrat Black" pitchFamily="2" charset="77"/>
                </a:rPr>
                <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 name="TextBox 9">
            <a:extLst>
              <a:ext uri="{FF2B5EF4-FFF2-40B4-BE49-F238E27FC236}">
                <a16:creationId xmlns:a16="http://schemas.microsoft.com/office/drawing/2014/main" id="{0D398A8A-F490-A362-DEBB-0A5BD00108F0}"/>
              </a:ext>
            </a:extLst>
          </p:cNvPr>
          <p:cNvSpPr txBox="1"/>
          <p:nvPr/>
        </p:nvSpPr>
        <p:spPr>
          <a:xfrm>
            <a:off x="592725" y="5789557"/>
            <a:ext cx="4916556" cy="246221"/>
          </a:xfrm>
          <a:prstGeom prst="rect">
            <a:avLst/>
          </a:prstGeom>
          <a:noFill/>
        </p:spPr>
        <p:txBody>
          <a:bodyPr wrap="square" rtlCol="0">
            <a:spAutoFit/>
          </a:bodyPr>
          <a:lstStyle/>
          <a:p>
            <a:r>
              <a:rPr lang="en-US" sz="1000" dirty="0">
                <a:latin typeface="Montserrat Light" pitchFamily="2" charset="77"/>
              </a:rPr>
              <a:t>Above Average Quality Homes</a:t>
            </a:r>
          </a:p>
        </p:txBody>
      </p:sp>
      <p:sp>
        <p:nvSpPr>
          <p:cNvPr id="11" name="TextBox 10">
            <a:extLst>
              <a:ext uri="{FF2B5EF4-FFF2-40B4-BE49-F238E27FC236}">
                <a16:creationId xmlns:a16="http://schemas.microsoft.com/office/drawing/2014/main" id="{65D62C4F-EFC9-B2F0-A1CC-6384D3EEBA88}"/>
              </a:ext>
            </a:extLst>
          </p:cNvPr>
          <p:cNvSpPr txBox="1"/>
          <p:nvPr/>
        </p:nvSpPr>
        <p:spPr>
          <a:xfrm>
            <a:off x="4441424" y="5490056"/>
            <a:ext cx="3233531" cy="246221"/>
          </a:xfrm>
          <a:prstGeom prst="rect">
            <a:avLst/>
          </a:prstGeom>
          <a:noFill/>
        </p:spPr>
        <p:txBody>
          <a:bodyPr wrap="square" rtlCol="0">
            <a:spAutoFit/>
          </a:bodyPr>
          <a:lstStyle/>
          <a:p>
            <a:r>
              <a:rPr lang="en-US" sz="1000" dirty="0">
                <a:latin typeface="Montserrat Light" pitchFamily="2" charset="77"/>
              </a:rPr>
              <a:t>Below Average Quality Homes</a:t>
            </a:r>
          </a:p>
        </p:txBody>
      </p:sp>
      <p:sp>
        <p:nvSpPr>
          <p:cNvPr id="13" name="Google Shape;72;p16">
            <a:extLst>
              <a:ext uri="{FF2B5EF4-FFF2-40B4-BE49-F238E27FC236}">
                <a16:creationId xmlns:a16="http://schemas.microsoft.com/office/drawing/2014/main" id="{5B3D4926-433D-4D0C-7149-5631A27B861A}"/>
              </a:ext>
            </a:extLst>
          </p:cNvPr>
          <p:cNvSpPr txBox="1">
            <a:spLocks noGrp="1"/>
          </p:cNvSpPr>
          <p:nvPr>
            <p:ph type="title"/>
          </p:nvPr>
        </p:nvSpPr>
        <p:spPr>
          <a:xfrm>
            <a:off x="234717" y="3053052"/>
            <a:ext cx="713507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solidFill>
                  <a:schemeClr val="tx1"/>
                </a:solidFill>
                <a:latin typeface="Montserrat Black" pitchFamily="2" charset="77"/>
              </a:rPr>
              <a:t>Top Neighborhoods.</a:t>
            </a:r>
            <a:endParaRPr sz="6000" b="1" dirty="0">
              <a:solidFill>
                <a:schemeClr val="tx1"/>
              </a:solidFill>
              <a:latin typeface="Montserrat Black" pitchFamily="2" charset="77"/>
            </a:endParaRPr>
          </a:p>
        </p:txBody>
      </p:sp>
      <p:graphicFrame>
        <p:nvGraphicFramePr>
          <p:cNvPr id="4" name="Chart 3">
            <a:extLst>
              <a:ext uri="{FF2B5EF4-FFF2-40B4-BE49-F238E27FC236}">
                <a16:creationId xmlns:a16="http://schemas.microsoft.com/office/drawing/2014/main" id="{1B7EB964-21EA-2FD3-9A6D-F540B0940DF3}"/>
              </a:ext>
            </a:extLst>
          </p:cNvPr>
          <p:cNvGraphicFramePr>
            <a:graphicFrameLocks/>
          </p:cNvGraphicFramePr>
          <p:nvPr>
            <p:extLst>
              <p:ext uri="{D42A27DB-BD31-4B8C-83A1-F6EECF244321}">
                <p14:modId xmlns:p14="http://schemas.microsoft.com/office/powerpoint/2010/main" val="3381507238"/>
              </p:ext>
            </p:extLst>
          </p:nvPr>
        </p:nvGraphicFramePr>
        <p:xfrm>
          <a:off x="2286243" y="218364"/>
          <a:ext cx="6623040" cy="3703125"/>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B2DDE96C-C5CB-EC5B-BB26-674ED4D0583D}"/>
              </a:ext>
            </a:extLst>
          </p:cNvPr>
          <p:cNvGrpSpPr/>
          <p:nvPr/>
        </p:nvGrpSpPr>
        <p:grpSpPr>
          <a:xfrm>
            <a:off x="0" y="1032431"/>
            <a:ext cx="2184401" cy="1569660"/>
            <a:chOff x="4204833" y="1595831"/>
            <a:chExt cx="2184401" cy="1569660"/>
          </a:xfrm>
        </p:grpSpPr>
        <p:sp>
          <p:nvSpPr>
            <p:cNvPr id="7" name="TextBox 6">
              <a:extLst>
                <a:ext uri="{FF2B5EF4-FFF2-40B4-BE49-F238E27FC236}">
                  <a16:creationId xmlns:a16="http://schemas.microsoft.com/office/drawing/2014/main" id="{82B904F5-4E2B-0528-F53B-3E6016F33A1C}"/>
                </a:ext>
              </a:extLst>
            </p:cNvPr>
            <p:cNvSpPr txBox="1"/>
            <p:nvPr/>
          </p:nvSpPr>
          <p:spPr>
            <a:xfrm>
              <a:off x="4850296" y="1842052"/>
              <a:ext cx="1538938" cy="707886"/>
            </a:xfrm>
            <a:prstGeom prst="rect">
              <a:avLst/>
            </a:prstGeom>
            <a:noFill/>
          </p:spPr>
          <p:txBody>
            <a:bodyPr wrap="square" rtlCol="0">
              <a:spAutoFit/>
            </a:bodyPr>
            <a:lstStyle/>
            <a:p>
              <a:r>
                <a:rPr lang="en-US" sz="2000" dirty="0">
                  <a:latin typeface="Montserrat" pitchFamily="2" charset="77"/>
                  <a:ea typeface="Open Sans" panose="020B0606030504020204" pitchFamily="34" charset="0"/>
                  <a:cs typeface="Open Sans" panose="020B0606030504020204" pitchFamily="34" charset="0"/>
                </a:rPr>
                <a:t>BY PRICE PER SQ FT</a:t>
              </a:r>
            </a:p>
          </p:txBody>
        </p:sp>
        <p:sp>
          <p:nvSpPr>
            <p:cNvPr id="8" name="TextBox 7">
              <a:extLst>
                <a:ext uri="{FF2B5EF4-FFF2-40B4-BE49-F238E27FC236}">
                  <a16:creationId xmlns:a16="http://schemas.microsoft.com/office/drawing/2014/main" id="{01FF5527-1895-3544-AFD9-20CCB0950B58}"/>
                </a:ext>
              </a:extLst>
            </p:cNvPr>
            <p:cNvSpPr txBox="1"/>
            <p:nvPr/>
          </p:nvSpPr>
          <p:spPr>
            <a:xfrm>
              <a:off x="4204833" y="1595831"/>
              <a:ext cx="978715" cy="1569660"/>
            </a:xfrm>
            <a:prstGeom prst="rect">
              <a:avLst/>
            </a:prstGeom>
            <a:noFill/>
          </p:spPr>
          <p:txBody>
            <a:bodyPr wrap="square" rtlCol="0">
              <a:spAutoFit/>
            </a:bodyPr>
            <a:lstStyle/>
            <a:p>
              <a:r>
                <a:rPr lang="en-US" sz="9600" b="1" dirty="0">
                  <a:latin typeface="Montserrat Black" pitchFamily="2" charset="77"/>
                </a:rPr>
                <a:t>*</a:t>
              </a:r>
            </a:p>
          </p:txBody>
        </p:sp>
      </p:grpSp>
    </p:spTree>
    <p:extLst>
      <p:ext uri="{BB962C8B-B14F-4D97-AF65-F5344CB8AC3E}">
        <p14:creationId xmlns:p14="http://schemas.microsoft.com/office/powerpoint/2010/main" val="8679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7F9D436-6A17-2A4D-BB8F-1D103BAA6FB9}"/>
              </a:ext>
            </a:extLst>
          </p:cNvPr>
          <p:cNvGraphicFramePr>
            <a:graphicFrameLocks/>
          </p:cNvGraphicFramePr>
          <p:nvPr>
            <p:extLst>
              <p:ext uri="{D42A27DB-BD31-4B8C-83A1-F6EECF244321}">
                <p14:modId xmlns:p14="http://schemas.microsoft.com/office/powerpoint/2010/main" val="791489134"/>
              </p:ext>
            </p:extLst>
          </p:nvPr>
        </p:nvGraphicFramePr>
        <p:xfrm>
          <a:off x="-16875" y="788607"/>
          <a:ext cx="7970555" cy="431257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D398A8A-F490-A362-DEBB-0A5BD00108F0}"/>
              </a:ext>
            </a:extLst>
          </p:cNvPr>
          <p:cNvSpPr txBox="1"/>
          <p:nvPr/>
        </p:nvSpPr>
        <p:spPr>
          <a:xfrm>
            <a:off x="592725" y="5789557"/>
            <a:ext cx="4916556" cy="246221"/>
          </a:xfrm>
          <a:prstGeom prst="rect">
            <a:avLst/>
          </a:prstGeom>
          <a:noFill/>
        </p:spPr>
        <p:txBody>
          <a:bodyPr wrap="square" rtlCol="0">
            <a:spAutoFit/>
          </a:bodyPr>
          <a:lstStyle/>
          <a:p>
            <a:r>
              <a:rPr lang="en-US" sz="1000" dirty="0">
                <a:latin typeface="Montserrat Light" pitchFamily="2" charset="77"/>
              </a:rPr>
              <a:t>Above Average Quality Homes</a:t>
            </a:r>
          </a:p>
        </p:txBody>
      </p:sp>
      <p:sp>
        <p:nvSpPr>
          <p:cNvPr id="11" name="TextBox 10">
            <a:extLst>
              <a:ext uri="{FF2B5EF4-FFF2-40B4-BE49-F238E27FC236}">
                <a16:creationId xmlns:a16="http://schemas.microsoft.com/office/drawing/2014/main" id="{65D62C4F-EFC9-B2F0-A1CC-6384D3EEBA88}"/>
              </a:ext>
            </a:extLst>
          </p:cNvPr>
          <p:cNvSpPr txBox="1"/>
          <p:nvPr/>
        </p:nvSpPr>
        <p:spPr>
          <a:xfrm>
            <a:off x="4441424" y="5490056"/>
            <a:ext cx="3233531" cy="246221"/>
          </a:xfrm>
          <a:prstGeom prst="rect">
            <a:avLst/>
          </a:prstGeom>
          <a:noFill/>
        </p:spPr>
        <p:txBody>
          <a:bodyPr wrap="square" rtlCol="0">
            <a:spAutoFit/>
          </a:bodyPr>
          <a:lstStyle/>
          <a:p>
            <a:r>
              <a:rPr lang="en-US" sz="1000" dirty="0">
                <a:latin typeface="Montserrat Light" pitchFamily="2" charset="77"/>
              </a:rPr>
              <a:t>Below Average Quality Homes</a:t>
            </a:r>
          </a:p>
        </p:txBody>
      </p:sp>
      <p:sp>
        <p:nvSpPr>
          <p:cNvPr id="12" name="TextBox 11">
            <a:extLst>
              <a:ext uri="{FF2B5EF4-FFF2-40B4-BE49-F238E27FC236}">
                <a16:creationId xmlns:a16="http://schemas.microsoft.com/office/drawing/2014/main" id="{D063F917-245A-F0C5-7571-9BAA4C7206A4}"/>
              </a:ext>
            </a:extLst>
          </p:cNvPr>
          <p:cNvSpPr txBox="1"/>
          <p:nvPr/>
        </p:nvSpPr>
        <p:spPr>
          <a:xfrm>
            <a:off x="814967" y="830922"/>
            <a:ext cx="7514065" cy="430887"/>
          </a:xfrm>
          <a:prstGeom prst="rect">
            <a:avLst/>
          </a:prstGeom>
          <a:noFill/>
        </p:spPr>
        <p:txBody>
          <a:bodyPr wrap="square" rtlCol="0">
            <a:spAutoFit/>
          </a:bodyPr>
          <a:lstStyle/>
          <a:p>
            <a:pPr algn="ctr"/>
            <a:r>
              <a:rPr lang="en-US" sz="1100" dirty="0">
                <a:solidFill>
                  <a:srgbClr val="000000">
                    <a:alpha val="70000"/>
                  </a:srgbClr>
                </a:solidFill>
                <a:latin typeface="Source Sans Pro" panose="020B0503030403020204" pitchFamily="34" charset="0"/>
                <a:ea typeface="Source Sans Pro" panose="020B0503030403020204" pitchFamily="34" charset="0"/>
                <a:cs typeface="Open Sans" panose="020B0606030504020204" pitchFamily="34" charset="0"/>
              </a:rPr>
              <a:t>Testing if there is a significance difference in the average price per square foot between the top neighborhoods and the other neighborhoods with above average quality homes.</a:t>
            </a:r>
          </a:p>
        </p:txBody>
      </p:sp>
      <p:sp>
        <p:nvSpPr>
          <p:cNvPr id="13" name="Google Shape;72;p16">
            <a:extLst>
              <a:ext uri="{FF2B5EF4-FFF2-40B4-BE49-F238E27FC236}">
                <a16:creationId xmlns:a16="http://schemas.microsoft.com/office/drawing/2014/main" id="{5B3D4926-433D-4D0C-7149-5631A27B861A}"/>
              </a:ext>
            </a:extLst>
          </p:cNvPr>
          <p:cNvSpPr txBox="1">
            <a:spLocks noGrp="1"/>
          </p:cNvSpPr>
          <p:nvPr>
            <p:ph type="title"/>
          </p:nvPr>
        </p:nvSpPr>
        <p:spPr>
          <a:xfrm>
            <a:off x="2786848" y="-44990"/>
            <a:ext cx="34681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solidFill>
                  <a:schemeClr val="tx1"/>
                </a:solidFill>
                <a:latin typeface="Montserrat Black" pitchFamily="2" charset="77"/>
              </a:rPr>
              <a:t>Test 02.</a:t>
            </a:r>
            <a:endParaRPr sz="6000" b="1" dirty="0">
              <a:solidFill>
                <a:schemeClr val="tx1"/>
              </a:solidFill>
              <a:latin typeface="Montserrat Black" pitchFamily="2" charset="77"/>
            </a:endParaRPr>
          </a:p>
        </p:txBody>
      </p:sp>
      <p:sp>
        <p:nvSpPr>
          <p:cNvPr id="14" name="Google Shape;72;p16">
            <a:extLst>
              <a:ext uri="{FF2B5EF4-FFF2-40B4-BE49-F238E27FC236}">
                <a16:creationId xmlns:a16="http://schemas.microsoft.com/office/drawing/2014/main" id="{CA919D7F-B75E-E01A-863F-F2F4CD7FCAE6}"/>
              </a:ext>
            </a:extLst>
          </p:cNvPr>
          <p:cNvSpPr txBox="1">
            <a:spLocks/>
          </p:cNvSpPr>
          <p:nvPr/>
        </p:nvSpPr>
        <p:spPr>
          <a:xfrm>
            <a:off x="485655" y="4488594"/>
            <a:ext cx="2668363"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chemeClr val="tx1"/>
                </a:solidFill>
                <a:latin typeface="Montserrat" pitchFamily="2" charset="77"/>
              </a:rPr>
              <a:t>$57 PER SQ FT.</a:t>
            </a:r>
          </a:p>
        </p:txBody>
      </p:sp>
      <p:sp>
        <p:nvSpPr>
          <p:cNvPr id="15" name="Google Shape;72;p16">
            <a:extLst>
              <a:ext uri="{FF2B5EF4-FFF2-40B4-BE49-F238E27FC236}">
                <a16:creationId xmlns:a16="http://schemas.microsoft.com/office/drawing/2014/main" id="{80DAB3AB-CC7E-0622-1B2C-DB9ECAD39779}"/>
              </a:ext>
            </a:extLst>
          </p:cNvPr>
          <p:cNvSpPr txBox="1">
            <a:spLocks/>
          </p:cNvSpPr>
          <p:nvPr/>
        </p:nvSpPr>
        <p:spPr>
          <a:xfrm>
            <a:off x="4204833" y="4488594"/>
            <a:ext cx="3309151"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chemeClr val="tx1"/>
                </a:solidFill>
                <a:latin typeface="Montserrat" pitchFamily="2" charset="77"/>
              </a:rPr>
              <a:t>$22 PER SQ FT.</a:t>
            </a:r>
          </a:p>
        </p:txBody>
      </p:sp>
      <p:grpSp>
        <p:nvGrpSpPr>
          <p:cNvPr id="25" name="Group 24">
            <a:extLst>
              <a:ext uri="{FF2B5EF4-FFF2-40B4-BE49-F238E27FC236}">
                <a16:creationId xmlns:a16="http://schemas.microsoft.com/office/drawing/2014/main" id="{3C970566-E9A9-4D26-59DF-1641D9B1CF3D}"/>
              </a:ext>
            </a:extLst>
          </p:cNvPr>
          <p:cNvGrpSpPr/>
          <p:nvPr/>
        </p:nvGrpSpPr>
        <p:grpSpPr>
          <a:xfrm>
            <a:off x="4441424" y="1650680"/>
            <a:ext cx="3627201" cy="1631216"/>
            <a:chOff x="4204833" y="1595831"/>
            <a:chExt cx="3627201" cy="1631216"/>
          </a:xfrm>
        </p:grpSpPr>
        <p:sp>
          <p:nvSpPr>
            <p:cNvPr id="17" name="TextBox 16">
              <a:extLst>
                <a:ext uri="{FF2B5EF4-FFF2-40B4-BE49-F238E27FC236}">
                  <a16:creationId xmlns:a16="http://schemas.microsoft.com/office/drawing/2014/main" id="{9E22D7BD-6FBE-36A1-DD1E-AA34DD57E90A}"/>
                </a:ext>
              </a:extLst>
            </p:cNvPr>
            <p:cNvSpPr txBox="1"/>
            <p:nvPr/>
          </p:nvSpPr>
          <p:spPr>
            <a:xfrm>
              <a:off x="4850295" y="1842052"/>
              <a:ext cx="2981739" cy="1384995"/>
            </a:xfrm>
            <a:prstGeom prst="rect">
              <a:avLst/>
            </a:prstGeom>
            <a:noFill/>
          </p:spPr>
          <p:txBody>
            <a:bodyPr wrap="square" rtlCol="0">
              <a:spAutoFit/>
            </a:bodyPr>
            <a:lstStyle/>
            <a:p>
              <a:r>
                <a:rPr lang="en-US" dirty="0">
                  <a:solidFill>
                    <a:schemeClr val="tx1"/>
                  </a:solidFill>
                  <a:effectLst/>
                  <a:latin typeface="Montserrat" pitchFamily="2" charset="77"/>
                </a:rPr>
                <a:t>With P-value of approx. 0.00, investing in </a:t>
              </a:r>
              <a:r>
                <a:rPr lang="en-US" b="1" dirty="0">
                  <a:solidFill>
                    <a:schemeClr val="accent5"/>
                  </a:solidFill>
                  <a:effectLst/>
                  <a:latin typeface="Montserrat" pitchFamily="2" charset="77"/>
                </a:rPr>
                <a:t>AAQ homes in the top neighborhoods</a:t>
              </a:r>
              <a:r>
                <a:rPr lang="en-US" dirty="0">
                  <a:solidFill>
                    <a:schemeClr val="tx1"/>
                  </a:solidFill>
                  <a:effectLst/>
                  <a:latin typeface="Montserrat" pitchFamily="2" charset="77"/>
                </a:rPr>
                <a:t> results in higher returns. With 95% confidence, the difference is between </a:t>
              </a:r>
              <a:r>
                <a:rPr lang="en-US" b="1" dirty="0">
                  <a:solidFill>
                    <a:schemeClr val="accent5"/>
                  </a:solidFill>
                  <a:effectLst/>
                  <a:latin typeface="Montserrat" pitchFamily="2" charset="77"/>
                </a:rPr>
                <a:t>$30 to $40 more</a:t>
              </a:r>
              <a:endParaRPr lang="en-US" b="1" dirty="0">
                <a:solidFill>
                  <a:schemeClr val="accent5"/>
                </a:solidFill>
                <a:latin typeface="Montserrat" pitchFamily="2" charset="77"/>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75051EDF-47B9-18FC-C206-1407AC6FE7E4}"/>
                </a:ext>
              </a:extLst>
            </p:cNvPr>
            <p:cNvSpPr txBox="1"/>
            <p:nvPr/>
          </p:nvSpPr>
          <p:spPr>
            <a:xfrm>
              <a:off x="4204833" y="1595831"/>
              <a:ext cx="978715" cy="1569660"/>
            </a:xfrm>
            <a:prstGeom prst="rect">
              <a:avLst/>
            </a:prstGeom>
            <a:noFill/>
          </p:spPr>
          <p:txBody>
            <a:bodyPr wrap="square" rtlCol="0">
              <a:spAutoFit/>
            </a:bodyPr>
            <a:lstStyle/>
            <a:p>
              <a:r>
                <a:rPr lang="en-US" sz="9600" b="1" dirty="0">
                  <a:latin typeface="Montserrat Black" pitchFamily="2" charset="77"/>
                </a:rPr>
                <a:t>*</a:t>
              </a:r>
            </a:p>
          </p:txBody>
        </p:sp>
      </p:grpSp>
    </p:spTree>
    <p:extLst>
      <p:ext uri="{BB962C8B-B14F-4D97-AF65-F5344CB8AC3E}">
        <p14:creationId xmlns:p14="http://schemas.microsoft.com/office/powerpoint/2010/main" val="953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7F9D436-6A17-2A4D-BB8F-1D103BAA6FB9}"/>
              </a:ext>
            </a:extLst>
          </p:cNvPr>
          <p:cNvGraphicFramePr>
            <a:graphicFrameLocks/>
          </p:cNvGraphicFramePr>
          <p:nvPr/>
        </p:nvGraphicFramePr>
        <p:xfrm>
          <a:off x="-16875" y="788607"/>
          <a:ext cx="7970555" cy="431257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D398A8A-F490-A362-DEBB-0A5BD00108F0}"/>
              </a:ext>
            </a:extLst>
          </p:cNvPr>
          <p:cNvSpPr txBox="1"/>
          <p:nvPr/>
        </p:nvSpPr>
        <p:spPr>
          <a:xfrm>
            <a:off x="592725" y="5789557"/>
            <a:ext cx="4916556" cy="246221"/>
          </a:xfrm>
          <a:prstGeom prst="rect">
            <a:avLst/>
          </a:prstGeom>
          <a:noFill/>
        </p:spPr>
        <p:txBody>
          <a:bodyPr wrap="square" rtlCol="0">
            <a:spAutoFit/>
          </a:bodyPr>
          <a:lstStyle/>
          <a:p>
            <a:r>
              <a:rPr lang="en-US" sz="1000" dirty="0">
                <a:latin typeface="Montserrat Light" pitchFamily="2" charset="77"/>
              </a:rPr>
              <a:t>Above Average Quality Homes</a:t>
            </a:r>
          </a:p>
        </p:txBody>
      </p:sp>
      <p:sp>
        <p:nvSpPr>
          <p:cNvPr id="11" name="TextBox 10">
            <a:extLst>
              <a:ext uri="{FF2B5EF4-FFF2-40B4-BE49-F238E27FC236}">
                <a16:creationId xmlns:a16="http://schemas.microsoft.com/office/drawing/2014/main" id="{65D62C4F-EFC9-B2F0-A1CC-6384D3EEBA88}"/>
              </a:ext>
            </a:extLst>
          </p:cNvPr>
          <p:cNvSpPr txBox="1"/>
          <p:nvPr/>
        </p:nvSpPr>
        <p:spPr>
          <a:xfrm>
            <a:off x="4441424" y="5490056"/>
            <a:ext cx="3233531" cy="246221"/>
          </a:xfrm>
          <a:prstGeom prst="rect">
            <a:avLst/>
          </a:prstGeom>
          <a:noFill/>
        </p:spPr>
        <p:txBody>
          <a:bodyPr wrap="square" rtlCol="0">
            <a:spAutoFit/>
          </a:bodyPr>
          <a:lstStyle/>
          <a:p>
            <a:r>
              <a:rPr lang="en-US" sz="1000" dirty="0">
                <a:latin typeface="Montserrat Light" pitchFamily="2" charset="77"/>
              </a:rPr>
              <a:t>Below Average Quality Homes</a:t>
            </a:r>
          </a:p>
        </p:txBody>
      </p:sp>
      <p:sp>
        <p:nvSpPr>
          <p:cNvPr id="12" name="TextBox 11">
            <a:extLst>
              <a:ext uri="{FF2B5EF4-FFF2-40B4-BE49-F238E27FC236}">
                <a16:creationId xmlns:a16="http://schemas.microsoft.com/office/drawing/2014/main" id="{D063F917-245A-F0C5-7571-9BAA4C7206A4}"/>
              </a:ext>
            </a:extLst>
          </p:cNvPr>
          <p:cNvSpPr txBox="1"/>
          <p:nvPr/>
        </p:nvSpPr>
        <p:spPr>
          <a:xfrm>
            <a:off x="814967" y="830922"/>
            <a:ext cx="7514065" cy="430887"/>
          </a:xfrm>
          <a:prstGeom prst="rect">
            <a:avLst/>
          </a:prstGeom>
          <a:noFill/>
        </p:spPr>
        <p:txBody>
          <a:bodyPr wrap="square" rtlCol="0">
            <a:spAutoFit/>
          </a:bodyPr>
          <a:lstStyle/>
          <a:p>
            <a:pPr algn="ctr"/>
            <a:r>
              <a:rPr lang="en-US" sz="1100" dirty="0">
                <a:solidFill>
                  <a:srgbClr val="000000">
                    <a:alpha val="59000"/>
                  </a:srgbClr>
                </a:solidFill>
                <a:latin typeface="Source Sans Pro" panose="020B0503030403020204" pitchFamily="34" charset="0"/>
                <a:ea typeface="Source Sans Pro" panose="020B0503030403020204" pitchFamily="34" charset="0"/>
                <a:cs typeface="Open Sans" panose="020B0606030504020204" pitchFamily="34" charset="0"/>
              </a:rPr>
              <a:t>Testing if there is a significance </a:t>
            </a:r>
            <a:r>
              <a:rPr lang="en-US" sz="1100" u="none" strike="noStrike" dirty="0">
                <a:solidFill>
                  <a:srgbClr val="000000">
                    <a:alpha val="59000"/>
                  </a:srgbClr>
                </a:solidFill>
                <a:effectLst/>
                <a:latin typeface="Source Sans Pro" panose="020B0503030403020204" pitchFamily="34" charset="0"/>
                <a:ea typeface="Source Sans Pro" panose="020B0503030403020204" pitchFamily="34" charset="0"/>
              </a:rPr>
              <a:t>difference in the price per square foot between above average quality 1 story and 2 homes in the top  neighborhoods. </a:t>
            </a:r>
            <a:endParaRPr lang="en-US" sz="1100" dirty="0">
              <a:solidFill>
                <a:srgbClr val="000000">
                  <a:alpha val="59000"/>
                </a:srgbClr>
              </a:solidFill>
              <a:latin typeface="Source Sans Pro" panose="020B0503030403020204" pitchFamily="34" charset="0"/>
              <a:ea typeface="Source Sans Pro" panose="020B0503030403020204" pitchFamily="34" charset="0"/>
              <a:cs typeface="Open Sans" panose="020B0606030504020204" pitchFamily="34" charset="0"/>
            </a:endParaRPr>
          </a:p>
        </p:txBody>
      </p:sp>
      <p:sp>
        <p:nvSpPr>
          <p:cNvPr id="13" name="Google Shape;72;p16">
            <a:extLst>
              <a:ext uri="{FF2B5EF4-FFF2-40B4-BE49-F238E27FC236}">
                <a16:creationId xmlns:a16="http://schemas.microsoft.com/office/drawing/2014/main" id="{5B3D4926-433D-4D0C-7149-5631A27B861A}"/>
              </a:ext>
            </a:extLst>
          </p:cNvPr>
          <p:cNvSpPr txBox="1">
            <a:spLocks noGrp="1"/>
          </p:cNvSpPr>
          <p:nvPr>
            <p:ph type="title"/>
          </p:nvPr>
        </p:nvSpPr>
        <p:spPr>
          <a:xfrm>
            <a:off x="2786848" y="-44990"/>
            <a:ext cx="346817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solidFill>
                  <a:schemeClr val="tx1"/>
                </a:solidFill>
                <a:latin typeface="Montserrat Black" pitchFamily="2" charset="77"/>
              </a:rPr>
              <a:t>Test 03.</a:t>
            </a:r>
            <a:endParaRPr sz="6000" b="1" dirty="0">
              <a:solidFill>
                <a:schemeClr val="tx1"/>
              </a:solidFill>
              <a:latin typeface="Montserrat Black" pitchFamily="2" charset="77"/>
            </a:endParaRPr>
          </a:p>
        </p:txBody>
      </p:sp>
      <p:grpSp>
        <p:nvGrpSpPr>
          <p:cNvPr id="25" name="Group 24">
            <a:extLst>
              <a:ext uri="{FF2B5EF4-FFF2-40B4-BE49-F238E27FC236}">
                <a16:creationId xmlns:a16="http://schemas.microsoft.com/office/drawing/2014/main" id="{3C970566-E9A9-4D26-59DF-1641D9B1CF3D}"/>
              </a:ext>
            </a:extLst>
          </p:cNvPr>
          <p:cNvGrpSpPr/>
          <p:nvPr/>
        </p:nvGrpSpPr>
        <p:grpSpPr>
          <a:xfrm>
            <a:off x="3754216" y="1535602"/>
            <a:ext cx="5542184" cy="1569660"/>
            <a:chOff x="4204833" y="1595831"/>
            <a:chExt cx="5542184" cy="1569660"/>
          </a:xfrm>
        </p:grpSpPr>
        <p:sp>
          <p:nvSpPr>
            <p:cNvPr id="17" name="TextBox 16">
              <a:extLst>
                <a:ext uri="{FF2B5EF4-FFF2-40B4-BE49-F238E27FC236}">
                  <a16:creationId xmlns:a16="http://schemas.microsoft.com/office/drawing/2014/main" id="{9E22D7BD-6FBE-36A1-DD1E-AA34DD57E90A}"/>
                </a:ext>
              </a:extLst>
            </p:cNvPr>
            <p:cNvSpPr txBox="1"/>
            <p:nvPr/>
          </p:nvSpPr>
          <p:spPr>
            <a:xfrm>
              <a:off x="4850295" y="1842052"/>
              <a:ext cx="4896722" cy="1261884"/>
            </a:xfrm>
            <a:prstGeom prst="rect">
              <a:avLst/>
            </a:prstGeom>
            <a:noFill/>
          </p:spPr>
          <p:txBody>
            <a:bodyPr wrap="square" rtlCol="0">
              <a:spAutoFit/>
            </a:bodyPr>
            <a:lstStyle/>
            <a:p>
              <a:pPr rtl="0">
                <a:spcBef>
                  <a:spcPts val="0"/>
                </a:spcBef>
                <a:spcAft>
                  <a:spcPts val="0"/>
                </a:spcAft>
              </a:pPr>
              <a:r>
                <a:rPr lang="en-US" dirty="0">
                  <a:solidFill>
                    <a:schemeClr val="tx1"/>
                  </a:solidFill>
                  <a:effectLst/>
                  <a:latin typeface="Montserrat" pitchFamily="2" charset="77"/>
                </a:rPr>
                <a:t>With P-value of approx. 0.00, investing in </a:t>
              </a:r>
              <a:r>
                <a:rPr lang="en-US" b="1" dirty="0">
                  <a:solidFill>
                    <a:schemeClr val="accent5"/>
                  </a:solidFill>
                  <a:effectLst/>
                  <a:latin typeface="Montserrat" pitchFamily="2" charset="77"/>
                </a:rPr>
                <a:t>2 story AAQ  homes in the top neighborhoods </a:t>
              </a:r>
              <a:r>
                <a:rPr lang="en-US" dirty="0">
                  <a:solidFill>
                    <a:schemeClr val="tx1"/>
                  </a:solidFill>
                  <a:effectLst/>
                  <a:latin typeface="Montserrat" pitchFamily="2" charset="77"/>
                </a:rPr>
                <a:t>results in higher returns. With 95% confidence, the difference is between</a:t>
              </a:r>
              <a:r>
                <a:rPr lang="en-US" dirty="0">
                  <a:solidFill>
                    <a:srgbClr val="DBDEE1"/>
                  </a:solidFill>
                  <a:effectLst/>
                  <a:latin typeface="Montserrat" pitchFamily="2" charset="77"/>
                </a:rPr>
                <a:t> </a:t>
              </a:r>
              <a:r>
                <a:rPr lang="en-US" b="1" dirty="0">
                  <a:solidFill>
                    <a:schemeClr val="accent5"/>
                  </a:solidFill>
                  <a:effectLst/>
                  <a:latin typeface="Montserrat" pitchFamily="2" charset="77"/>
                </a:rPr>
                <a:t>$1 to $7 more</a:t>
              </a:r>
              <a:br>
                <a:rPr lang="en-US" sz="2800" dirty="0">
                  <a:latin typeface="Montserrat Medium" pitchFamily="2" charset="77"/>
                </a:rPr>
              </a:br>
              <a:endParaRPr lang="en-US" sz="2000" dirty="0">
                <a:latin typeface="Montserrat Medium" pitchFamily="2" charset="77"/>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75051EDF-47B9-18FC-C206-1407AC6FE7E4}"/>
                </a:ext>
              </a:extLst>
            </p:cNvPr>
            <p:cNvSpPr txBox="1"/>
            <p:nvPr/>
          </p:nvSpPr>
          <p:spPr>
            <a:xfrm>
              <a:off x="4204833" y="1595831"/>
              <a:ext cx="978715" cy="1569660"/>
            </a:xfrm>
            <a:prstGeom prst="rect">
              <a:avLst/>
            </a:prstGeom>
            <a:noFill/>
          </p:spPr>
          <p:txBody>
            <a:bodyPr wrap="square" rtlCol="0">
              <a:spAutoFit/>
            </a:bodyPr>
            <a:lstStyle/>
            <a:p>
              <a:r>
                <a:rPr lang="en-US" sz="9600" b="1" dirty="0">
                  <a:latin typeface="Montserrat Black" pitchFamily="2" charset="77"/>
                </a:rPr>
                <a:t>*</a:t>
              </a:r>
            </a:p>
          </p:txBody>
        </p:sp>
      </p:grpSp>
      <p:graphicFrame>
        <p:nvGraphicFramePr>
          <p:cNvPr id="4" name="Chart 3">
            <a:extLst>
              <a:ext uri="{FF2B5EF4-FFF2-40B4-BE49-F238E27FC236}">
                <a16:creationId xmlns:a16="http://schemas.microsoft.com/office/drawing/2014/main" id="{D655430C-3432-4B45-93B3-8FC721031008}"/>
              </a:ext>
            </a:extLst>
          </p:cNvPr>
          <p:cNvGraphicFramePr>
            <a:graphicFrameLocks/>
          </p:cNvGraphicFramePr>
          <p:nvPr>
            <p:extLst>
              <p:ext uri="{D42A27DB-BD31-4B8C-83A1-F6EECF244321}">
                <p14:modId xmlns:p14="http://schemas.microsoft.com/office/powerpoint/2010/main" val="1718606039"/>
              </p:ext>
            </p:extLst>
          </p:nvPr>
        </p:nvGraphicFramePr>
        <p:xfrm>
          <a:off x="-339691" y="983261"/>
          <a:ext cx="8616185" cy="4507013"/>
        </p:xfrm>
        <a:graphic>
          <a:graphicData uri="http://schemas.openxmlformats.org/drawingml/2006/chart">
            <c:chart xmlns:c="http://schemas.openxmlformats.org/drawingml/2006/chart" xmlns:r="http://schemas.openxmlformats.org/officeDocument/2006/relationships" r:id="rId4"/>
          </a:graphicData>
        </a:graphic>
      </p:graphicFrame>
      <p:sp>
        <p:nvSpPr>
          <p:cNvPr id="14" name="Google Shape;72;p16">
            <a:extLst>
              <a:ext uri="{FF2B5EF4-FFF2-40B4-BE49-F238E27FC236}">
                <a16:creationId xmlns:a16="http://schemas.microsoft.com/office/drawing/2014/main" id="{CA919D7F-B75E-E01A-863F-F2F4CD7FCAE6}"/>
              </a:ext>
            </a:extLst>
          </p:cNvPr>
          <p:cNvSpPr txBox="1">
            <a:spLocks/>
          </p:cNvSpPr>
          <p:nvPr/>
        </p:nvSpPr>
        <p:spPr>
          <a:xfrm>
            <a:off x="2262418" y="6266962"/>
            <a:ext cx="2668363"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chemeClr val="tx1"/>
                </a:solidFill>
                <a:latin typeface="Montserrat" pitchFamily="2" charset="77"/>
              </a:rPr>
              <a:t>$31 PER SQ FT.</a:t>
            </a:r>
          </a:p>
        </p:txBody>
      </p:sp>
      <p:sp>
        <p:nvSpPr>
          <p:cNvPr id="5" name="Google Shape;72;p16">
            <a:extLst>
              <a:ext uri="{FF2B5EF4-FFF2-40B4-BE49-F238E27FC236}">
                <a16:creationId xmlns:a16="http://schemas.microsoft.com/office/drawing/2014/main" id="{5E715C68-98C2-A72A-7671-FBE981AE1953}"/>
              </a:ext>
            </a:extLst>
          </p:cNvPr>
          <p:cNvSpPr txBox="1">
            <a:spLocks/>
          </p:cNvSpPr>
          <p:nvPr/>
        </p:nvSpPr>
        <p:spPr>
          <a:xfrm>
            <a:off x="592725" y="4510791"/>
            <a:ext cx="2668363"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chemeClr val="tx1"/>
                </a:solidFill>
                <a:latin typeface="Montserrat" pitchFamily="2" charset="77"/>
              </a:rPr>
              <a:t>$31 PER SQ FT.</a:t>
            </a:r>
          </a:p>
        </p:txBody>
      </p:sp>
      <p:sp>
        <p:nvSpPr>
          <p:cNvPr id="15" name="Google Shape;72;p16">
            <a:extLst>
              <a:ext uri="{FF2B5EF4-FFF2-40B4-BE49-F238E27FC236}">
                <a16:creationId xmlns:a16="http://schemas.microsoft.com/office/drawing/2014/main" id="{80DAB3AB-CC7E-0622-1B2C-DB9ECAD39779}"/>
              </a:ext>
            </a:extLst>
          </p:cNvPr>
          <p:cNvSpPr txBox="1">
            <a:spLocks/>
          </p:cNvSpPr>
          <p:nvPr/>
        </p:nvSpPr>
        <p:spPr>
          <a:xfrm>
            <a:off x="4441424" y="4499078"/>
            <a:ext cx="3309151"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b="1" dirty="0">
                <a:solidFill>
                  <a:schemeClr val="tx1"/>
                </a:solidFill>
                <a:latin typeface="Montserrat" pitchFamily="2" charset="77"/>
              </a:rPr>
              <a:t>$27 PER SQ FT.</a:t>
            </a:r>
          </a:p>
        </p:txBody>
      </p:sp>
    </p:spTree>
    <p:extLst>
      <p:ext uri="{BB962C8B-B14F-4D97-AF65-F5344CB8AC3E}">
        <p14:creationId xmlns:p14="http://schemas.microsoft.com/office/powerpoint/2010/main" val="3427403010"/>
      </p:ext>
    </p:extLst>
  </p:cSld>
  <p:clrMapOvr>
    <a:masterClrMapping/>
  </p:clrMapOvr>
</p:sld>
</file>

<file path=ppt/theme/theme1.xml><?xml version="1.0" encoding="utf-8"?>
<a:theme xmlns:a="http://schemas.openxmlformats.org/drawingml/2006/main" name="Simple Light">
  <a:themeElements>
    <a:clrScheme name="capp2">
      <a:dk1>
        <a:srgbClr val="000000"/>
      </a:dk1>
      <a:lt1>
        <a:srgbClr val="FFFFFF"/>
      </a:lt1>
      <a:dk2>
        <a:srgbClr val="595959"/>
      </a:dk2>
      <a:lt2>
        <a:srgbClr val="EEEEEE"/>
      </a:lt2>
      <a:accent1>
        <a:srgbClr val="B3907A"/>
      </a:accent1>
      <a:accent2>
        <a:srgbClr val="E0D9CA"/>
      </a:accent2>
      <a:accent3>
        <a:srgbClr val="C0B5A2"/>
      </a:accent3>
      <a:accent4>
        <a:srgbClr val="EEE6DA"/>
      </a:accent4>
      <a:accent5>
        <a:srgbClr val="B78B6C"/>
      </a:accent5>
      <a:accent6>
        <a:srgbClr val="6B362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12932</TotalTime>
  <Words>1007</Words>
  <Application>Microsoft Macintosh PowerPoint</Application>
  <PresentationFormat>On-screen Show (16:9)</PresentationFormat>
  <Paragraphs>76</Paragraphs>
  <Slides>12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Source Sans Pro</vt:lpstr>
      <vt:lpstr>Montserrat</vt:lpstr>
      <vt:lpstr>Montserrat Medium</vt:lpstr>
      <vt:lpstr>Montserrat Black</vt:lpstr>
      <vt:lpstr>Arial</vt:lpstr>
      <vt:lpstr>Montserrat Light</vt:lpstr>
      <vt:lpstr>Source Sans Pro Light</vt:lpstr>
      <vt:lpstr>Montserrat SemiBold</vt:lpstr>
      <vt:lpstr>Simple Light</vt:lpstr>
      <vt:lpstr>Optimizing  Property Investment Allocation.</vt:lpstr>
      <vt:lpstr>PowerPoint Presentation</vt:lpstr>
      <vt:lpstr>PowerPoint Presentation</vt:lpstr>
      <vt:lpstr>Hypotheses.</vt:lpstr>
      <vt:lpstr>Statistical Methods. </vt:lpstr>
      <vt:lpstr>Test 01.</vt:lpstr>
      <vt:lpstr>Top Neighborhoods.</vt:lpstr>
      <vt:lpstr>Test 02.</vt:lpstr>
      <vt:lpstr>Test 03.</vt:lpstr>
      <vt:lpstr>Recommendations.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missy.ux@gmail.com</cp:lastModifiedBy>
  <cp:revision>6</cp:revision>
  <dcterms:modified xsi:type="dcterms:W3CDTF">2023-11-08T19:17:38Z</dcterms:modified>
</cp:coreProperties>
</file>